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94" r:id="rId3"/>
    <p:sldId id="306" r:id="rId4"/>
    <p:sldId id="295" r:id="rId5"/>
    <p:sldId id="296" r:id="rId6"/>
    <p:sldId id="297" r:id="rId7"/>
    <p:sldId id="298" r:id="rId8"/>
    <p:sldId id="316" r:id="rId9"/>
    <p:sldId id="299" r:id="rId10"/>
    <p:sldId id="301" r:id="rId11"/>
    <p:sldId id="302" r:id="rId12"/>
    <p:sldId id="303" r:id="rId13"/>
    <p:sldId id="304" r:id="rId14"/>
    <p:sldId id="305" r:id="rId15"/>
    <p:sldId id="307" r:id="rId16"/>
    <p:sldId id="257" r:id="rId17"/>
    <p:sldId id="258" r:id="rId18"/>
    <p:sldId id="309" r:id="rId19"/>
    <p:sldId id="291" r:id="rId20"/>
    <p:sldId id="260" r:id="rId21"/>
    <p:sldId id="261" r:id="rId22"/>
    <p:sldId id="268" r:id="rId23"/>
    <p:sldId id="269" r:id="rId24"/>
    <p:sldId id="270" r:id="rId25"/>
    <p:sldId id="308" r:id="rId26"/>
    <p:sldId id="293" r:id="rId27"/>
    <p:sldId id="266" r:id="rId28"/>
    <p:sldId id="267" r:id="rId29"/>
    <p:sldId id="317" r:id="rId30"/>
    <p:sldId id="310" r:id="rId31"/>
    <p:sldId id="292" r:id="rId32"/>
    <p:sldId id="264" r:id="rId33"/>
    <p:sldId id="271" r:id="rId34"/>
    <p:sldId id="272" r:id="rId35"/>
    <p:sldId id="275" r:id="rId36"/>
    <p:sldId id="276" r:id="rId37"/>
    <p:sldId id="277" r:id="rId38"/>
    <p:sldId id="278" r:id="rId39"/>
    <p:sldId id="279" r:id="rId40"/>
    <p:sldId id="280" r:id="rId41"/>
    <p:sldId id="282" r:id="rId42"/>
    <p:sldId id="281" r:id="rId43"/>
    <p:sldId id="318" r:id="rId44"/>
    <p:sldId id="311" r:id="rId45"/>
    <p:sldId id="273" r:id="rId46"/>
    <p:sldId id="262" r:id="rId47"/>
    <p:sldId id="274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19" r:id="rId56"/>
    <p:sldId id="312" r:id="rId57"/>
    <p:sldId id="315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CE2"/>
    <a:srgbClr val="FFFFFF"/>
    <a:srgbClr val="0F4F7E"/>
    <a:srgbClr val="F79646"/>
    <a:srgbClr val="4F81BD"/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73478" autoAdjust="0"/>
  </p:normalViewPr>
  <p:slideViewPr>
    <p:cSldViewPr>
      <p:cViewPr varScale="1">
        <p:scale>
          <a:sx n="56" d="100"/>
          <a:sy n="56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BBI\Data\SIS\Market%20Intelligence\2014\Market%20Intelligence%20-%202014%20-%20W2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.TDN2K\Desktop\Training%20Survey\Data\Final%20Data%20-%20V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\Desktop\Final%20Data%20-%20V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5\share_drive\BBI\Data\RIi\2011\2011%20-%20Qtly%20and%20Annual%20Regional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\Desktop\Final%20Data%20-%20V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.TDN2K\Desktop\Snagajob%20presentation\0006%20-%20Frisch's%20-%202014%20-%20EXP10%20-%20PRD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5\share_drive\PR\Products\White%20Papers\2013%20-%20health%20care%20reform\Analysis\Data%20Export%20-%20Nov%2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\Desktop\Hourly%20Employee%20Profi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36.253.96\share_drive\Insights\Product%20Development\PR\Training%20Survey\Data\Final%20Data%20-%20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1605853955755513E-2"/>
          <c:y val="4.145480758567148E-2"/>
          <c:w val="0.90904890794900661"/>
          <c:h val="0.86349584118886646"/>
        </c:manualLayout>
      </c:layout>
      <c:lineChart>
        <c:grouping val="standard"/>
        <c:ser>
          <c:idx val="0"/>
          <c:order val="0"/>
          <c:tx>
            <c:strRef>
              <c:f>'Monthly Data'!$D$203</c:f>
              <c:strCache>
                <c:ptCount val="1"/>
                <c:pt idx="0">
                  <c:v>Same-store sales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'Monthly Data'!$E$202:$Q$202</c:f>
              <c:strCache>
                <c:ptCount val="13"/>
                <c:pt idx="0">
                  <c:v>2013-06</c:v>
                </c:pt>
                <c:pt idx="1">
                  <c:v>2013-07</c:v>
                </c:pt>
                <c:pt idx="2">
                  <c:v>2013-08</c:v>
                </c:pt>
                <c:pt idx="3">
                  <c:v>2013-09</c:v>
                </c:pt>
                <c:pt idx="4">
                  <c:v>2013-10</c:v>
                </c:pt>
                <c:pt idx="5">
                  <c:v>2013-11</c:v>
                </c:pt>
                <c:pt idx="6">
                  <c:v>2013-12</c:v>
                </c:pt>
                <c:pt idx="7">
                  <c:v>2014-01</c:v>
                </c:pt>
                <c:pt idx="8">
                  <c:v>2014-02</c:v>
                </c:pt>
                <c:pt idx="9">
                  <c:v>2014-03</c:v>
                </c:pt>
                <c:pt idx="10">
                  <c:v>2014-04</c:v>
                </c:pt>
                <c:pt idx="11">
                  <c:v>2014-05</c:v>
                </c:pt>
                <c:pt idx="12">
                  <c:v>2014-06</c:v>
                </c:pt>
              </c:strCache>
            </c:strRef>
          </c:cat>
          <c:val>
            <c:numRef>
              <c:f>'Monthly Data'!$E$203:$Q$203</c:f>
              <c:numCache>
                <c:formatCode>0.00%</c:formatCode>
                <c:ptCount val="13"/>
                <c:pt idx="0">
                  <c:v>4.5000000000000118E-3</c:v>
                </c:pt>
                <c:pt idx="1">
                  <c:v>-5.200000000000011E-3</c:v>
                </c:pt>
                <c:pt idx="2">
                  <c:v>1.7000000000000058E-3</c:v>
                </c:pt>
                <c:pt idx="3">
                  <c:v>2.400000000000005E-3</c:v>
                </c:pt>
                <c:pt idx="4">
                  <c:v>1.1400000000000042E-2</c:v>
                </c:pt>
                <c:pt idx="5">
                  <c:v>1.6500000000000056E-2</c:v>
                </c:pt>
                <c:pt idx="6">
                  <c:v>-2.3400000000000011E-2</c:v>
                </c:pt>
                <c:pt idx="7">
                  <c:v>-1.1700000000000047E-2</c:v>
                </c:pt>
                <c:pt idx="8">
                  <c:v>-5.7000000000000167E-3</c:v>
                </c:pt>
                <c:pt idx="9">
                  <c:v>8.3000000000000296E-3</c:v>
                </c:pt>
                <c:pt idx="10">
                  <c:v>6.4000000000000177E-3</c:v>
                </c:pt>
                <c:pt idx="11">
                  <c:v>4.200000000000011E-3</c:v>
                </c:pt>
                <c:pt idx="12">
                  <c:v>-8.0000000000000264E-4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'Monthly Data'!$D$204</c:f>
              <c:strCache>
                <c:ptCount val="1"/>
                <c:pt idx="0">
                  <c:v>Same-store traffic</c:v>
                </c:pt>
              </c:strCache>
            </c:strRef>
          </c:tx>
          <c:spPr>
            <a:ln w="5080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'Monthly Data'!$E$202:$Q$202</c:f>
              <c:strCache>
                <c:ptCount val="13"/>
                <c:pt idx="0">
                  <c:v>2013-06</c:v>
                </c:pt>
                <c:pt idx="1">
                  <c:v>2013-07</c:v>
                </c:pt>
                <c:pt idx="2">
                  <c:v>2013-08</c:v>
                </c:pt>
                <c:pt idx="3">
                  <c:v>2013-09</c:v>
                </c:pt>
                <c:pt idx="4">
                  <c:v>2013-10</c:v>
                </c:pt>
                <c:pt idx="5">
                  <c:v>2013-11</c:v>
                </c:pt>
                <c:pt idx="6">
                  <c:v>2013-12</c:v>
                </c:pt>
                <c:pt idx="7">
                  <c:v>2014-01</c:v>
                </c:pt>
                <c:pt idx="8">
                  <c:v>2014-02</c:v>
                </c:pt>
                <c:pt idx="9">
                  <c:v>2014-03</c:v>
                </c:pt>
                <c:pt idx="10">
                  <c:v>2014-04</c:v>
                </c:pt>
                <c:pt idx="11">
                  <c:v>2014-05</c:v>
                </c:pt>
                <c:pt idx="12">
                  <c:v>2014-06</c:v>
                </c:pt>
              </c:strCache>
            </c:strRef>
          </c:cat>
          <c:val>
            <c:numRef>
              <c:f>'Monthly Data'!$E$204:$Q$204</c:f>
              <c:numCache>
                <c:formatCode>0.00%</c:formatCode>
                <c:ptCount val="13"/>
                <c:pt idx="0">
                  <c:v>-1.7500000000000057E-2</c:v>
                </c:pt>
                <c:pt idx="1">
                  <c:v>-1.9500000000000045E-2</c:v>
                </c:pt>
                <c:pt idx="2">
                  <c:v>-1.5500000000000045E-2</c:v>
                </c:pt>
                <c:pt idx="3">
                  <c:v>-1.9800000000000047E-2</c:v>
                </c:pt>
                <c:pt idx="4">
                  <c:v>-1.1800000000000043E-2</c:v>
                </c:pt>
                <c:pt idx="5">
                  <c:v>1.900000000000005E-3</c:v>
                </c:pt>
                <c:pt idx="6">
                  <c:v>-4.9500000000000113E-2</c:v>
                </c:pt>
                <c:pt idx="7">
                  <c:v>-3.0900000000000042E-2</c:v>
                </c:pt>
                <c:pt idx="8">
                  <c:v>-3.2500000000000064E-2</c:v>
                </c:pt>
                <c:pt idx="9">
                  <c:v>-1.1299999999999998E-2</c:v>
                </c:pt>
                <c:pt idx="10">
                  <c:v>-1.1599999999999996E-2</c:v>
                </c:pt>
                <c:pt idx="11">
                  <c:v>-1.3899999999999999E-2</c:v>
                </c:pt>
                <c:pt idx="12">
                  <c:v>-1.6799999999999999E-2</c:v>
                </c:pt>
              </c:numCache>
            </c:numRef>
          </c:val>
          <c:smooth val="1"/>
        </c:ser>
        <c:marker val="1"/>
        <c:axId val="125265024"/>
        <c:axId val="125266560"/>
      </c:lineChart>
      <c:catAx>
        <c:axId val="125265024"/>
        <c:scaling>
          <c:orientation val="minMax"/>
        </c:scaling>
        <c:axPos val="b"/>
        <c:tickLblPos val="nextTo"/>
        <c:crossAx val="125266560"/>
        <c:crosses val="autoZero"/>
        <c:auto val="1"/>
        <c:lblAlgn val="ctr"/>
        <c:lblOffset val="100"/>
      </c:catAx>
      <c:valAx>
        <c:axId val="125266560"/>
        <c:scaling>
          <c:orientation val="minMax"/>
        </c:scaling>
        <c:axPos val="l"/>
        <c:majorGridlines/>
        <c:numFmt formatCode="0.00%" sourceLinked="1"/>
        <c:tickLblPos val="nextTo"/>
        <c:crossAx val="1252650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30223061961004882"/>
          <c:y val="0.9464788732394378"/>
          <c:w val="0.41041971316085596"/>
          <c:h val="5.3447709881335355E-2"/>
        </c:manualLayout>
      </c:layout>
    </c:legend>
    <c:plotVisOnly val="1"/>
  </c:chart>
  <c:txPr>
    <a:bodyPr/>
    <a:lstStyle/>
    <a:p>
      <a:pPr>
        <a:defRPr sz="1100">
          <a:solidFill>
            <a:schemeClr val="bg1"/>
          </a:solidFill>
          <a:latin typeface="Century Gothic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9230769230769291E-2"/>
          <c:y val="3.7948738550538319E-2"/>
          <c:w val="0.96474358974359065"/>
          <c:h val="0.77502758583748455"/>
        </c:manualLayout>
      </c:layout>
      <c:barChart>
        <c:barDir val="col"/>
        <c:grouping val="clustered"/>
        <c:ser>
          <c:idx val="0"/>
          <c:order val="0"/>
          <c:tx>
            <c:strRef>
              <c:f>Complete!$DY$130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rgbClr val="2AACE2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Complete!$DZ$129:$EA$129</c:f>
              <c:strCache>
                <c:ptCount val="2"/>
                <c:pt idx="0">
                  <c:v>vs. 1 year ago</c:v>
                </c:pt>
                <c:pt idx="1">
                  <c:v>vs. 3 years ago</c:v>
                </c:pt>
              </c:strCache>
            </c:strRef>
          </c:cat>
          <c:val>
            <c:numRef>
              <c:f>Complete!$DZ$130:$EA$130</c:f>
              <c:numCache>
                <c:formatCode>0%</c:formatCode>
                <c:ptCount val="2"/>
                <c:pt idx="0">
                  <c:v>0.8</c:v>
                </c:pt>
                <c:pt idx="1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Complete!$DY$131</c:f>
              <c:strCache>
                <c:ptCount val="1"/>
                <c:pt idx="0">
                  <c:v>Full Service Restaurants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Complete!$DZ$129:$EA$129</c:f>
              <c:strCache>
                <c:ptCount val="2"/>
                <c:pt idx="0">
                  <c:v>vs. 1 year ago</c:v>
                </c:pt>
                <c:pt idx="1">
                  <c:v>vs. 3 years ago</c:v>
                </c:pt>
              </c:strCache>
            </c:strRef>
          </c:cat>
          <c:val>
            <c:numRef>
              <c:f>Complete!$DZ$131:$EA$131</c:f>
              <c:numCache>
                <c:formatCode>0%</c:formatCode>
                <c:ptCount val="2"/>
                <c:pt idx="0">
                  <c:v>0.42105263157894812</c:v>
                </c:pt>
                <c:pt idx="1">
                  <c:v>0.57894736842105254</c:v>
                </c:pt>
              </c:numCache>
            </c:numRef>
          </c:val>
        </c:ser>
        <c:dLbls>
          <c:showVal val="1"/>
        </c:dLbls>
        <c:overlap val="-27"/>
        <c:axId val="115130368"/>
        <c:axId val="115131904"/>
      </c:barChart>
      <c:catAx>
        <c:axId val="115130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FFFFFF"/>
                </a:solidFill>
              </a:defRPr>
            </a:pPr>
            <a:endParaRPr lang="en-US"/>
          </a:p>
        </c:txPr>
        <c:crossAx val="115131904"/>
        <c:crosses val="autoZero"/>
        <c:auto val="1"/>
        <c:lblAlgn val="ctr"/>
        <c:lblOffset val="100"/>
      </c:catAx>
      <c:valAx>
        <c:axId val="115131904"/>
        <c:scaling>
          <c:orientation val="minMax"/>
        </c:scaling>
        <c:delete val="1"/>
        <c:axPos val="l"/>
        <c:numFmt formatCode="0%" sourceLinked="1"/>
        <c:tickLblPos val="none"/>
        <c:crossAx val="11513036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2AACE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79646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405120633959221"/>
          <c:y val="0.91836734693877553"/>
          <c:w val="0.60946168988491756"/>
          <c:h val="6.8560983448497509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8691588785046741E-2"/>
          <c:y val="5.6603773584905662E-2"/>
          <c:w val="0.96573208722741433"/>
          <c:h val="0.76294285148319074"/>
        </c:manualLayout>
      </c:layout>
      <c:barChart>
        <c:barDir val="col"/>
        <c:grouping val="clustered"/>
        <c:ser>
          <c:idx val="0"/>
          <c:order val="0"/>
          <c:tx>
            <c:strRef>
              <c:f>Complete!$DA$78</c:f>
              <c:strCache>
                <c:ptCount val="1"/>
                <c:pt idx="0">
                  <c:v>vs. 1 year ago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Complete!$DB$77:$DF$77</c:f>
              <c:strCache>
                <c:ptCount val="5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</c:strCache>
            </c:strRef>
          </c:cat>
          <c:val>
            <c:numRef>
              <c:f>Complete!$DB$78:$DF$78</c:f>
              <c:numCache>
                <c:formatCode>0%</c:formatCode>
                <c:ptCount val="5"/>
                <c:pt idx="0">
                  <c:v>0</c:v>
                </c:pt>
                <c:pt idx="1">
                  <c:v>0.18181818181818257</c:v>
                </c:pt>
                <c:pt idx="2">
                  <c:v>0.54545454545454541</c:v>
                </c:pt>
                <c:pt idx="3">
                  <c:v>0.27272727272727282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Complete!$DA$79</c:f>
              <c:strCache>
                <c:ptCount val="1"/>
                <c:pt idx="0">
                  <c:v>vs. 3 years ago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Complete!$DB$77:$DF$77</c:f>
              <c:strCache>
                <c:ptCount val="5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</c:strCache>
            </c:strRef>
          </c:cat>
          <c:val>
            <c:numRef>
              <c:f>Complete!$DB$79:$DF$79</c:f>
              <c:numCache>
                <c:formatCode>0%</c:formatCode>
                <c:ptCount val="5"/>
                <c:pt idx="0">
                  <c:v>0.18181818181818257</c:v>
                </c:pt>
                <c:pt idx="1">
                  <c:v>0.36363636363636381</c:v>
                </c:pt>
                <c:pt idx="2">
                  <c:v>0.27272727272727282</c:v>
                </c:pt>
                <c:pt idx="3">
                  <c:v>0.18181818181818257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15239936"/>
        <c:axId val="115897088"/>
      </c:barChart>
      <c:catAx>
        <c:axId val="11523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97088"/>
        <c:crosses val="autoZero"/>
        <c:auto val="1"/>
        <c:lblAlgn val="ctr"/>
        <c:lblOffset val="100"/>
      </c:catAx>
      <c:valAx>
        <c:axId val="1158970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523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79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Complete!$DI$78</c:f>
              <c:strCache>
                <c:ptCount val="1"/>
                <c:pt idx="0">
                  <c:v>vs. 1 year ago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Complete!$DJ$77:$DN$77</c:f>
              <c:strCache>
                <c:ptCount val="5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</c:strCache>
            </c:strRef>
          </c:cat>
          <c:val>
            <c:numRef>
              <c:f>Complete!$DJ$78:$DN$78</c:f>
              <c:numCache>
                <c:formatCode>0%</c:formatCode>
                <c:ptCount val="5"/>
                <c:pt idx="0">
                  <c:v>0.16666666666666666</c:v>
                </c:pt>
                <c:pt idx="1">
                  <c:v>0.28571428571428698</c:v>
                </c:pt>
                <c:pt idx="2">
                  <c:v>0.42857142857142855</c:v>
                </c:pt>
                <c:pt idx="3">
                  <c:v>7.1428571428571425E-2</c:v>
                </c:pt>
                <c:pt idx="4">
                  <c:v>4.7619047619047623E-2</c:v>
                </c:pt>
              </c:numCache>
            </c:numRef>
          </c:val>
        </c:ser>
        <c:ser>
          <c:idx val="1"/>
          <c:order val="1"/>
          <c:tx>
            <c:strRef>
              <c:f>Complete!$DI$79</c:f>
              <c:strCache>
                <c:ptCount val="1"/>
                <c:pt idx="0">
                  <c:v>vs. 3 years ago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Complete!$DJ$77:$DN$77</c:f>
              <c:strCache>
                <c:ptCount val="5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</c:strCache>
            </c:strRef>
          </c:cat>
          <c:val>
            <c:numRef>
              <c:f>Complete!$DJ$79:$DN$79</c:f>
              <c:numCache>
                <c:formatCode>0%</c:formatCode>
                <c:ptCount val="5"/>
                <c:pt idx="0">
                  <c:v>0.33333333333333331</c:v>
                </c:pt>
                <c:pt idx="1">
                  <c:v>0.26190476190476397</c:v>
                </c:pt>
                <c:pt idx="2">
                  <c:v>0.26190476190476397</c:v>
                </c:pt>
                <c:pt idx="3">
                  <c:v>9.5238095238095247E-2</c:v>
                </c:pt>
                <c:pt idx="4">
                  <c:v>4.7619047619047623E-2</c:v>
                </c:pt>
              </c:numCache>
            </c:numRef>
          </c:val>
        </c:ser>
        <c:dLbls>
          <c:showVal val="1"/>
        </c:dLbls>
        <c:gapWidth val="219"/>
        <c:overlap val="-27"/>
        <c:axId val="116021888"/>
        <c:axId val="116031872"/>
      </c:barChart>
      <c:catAx>
        <c:axId val="11602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31872"/>
        <c:crosses val="autoZero"/>
        <c:auto val="1"/>
        <c:lblAlgn val="ctr"/>
        <c:lblOffset val="100"/>
      </c:catAx>
      <c:valAx>
        <c:axId val="1160318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60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79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Complete!$DQ$83</c:f>
              <c:strCache>
                <c:ptCount val="1"/>
                <c:pt idx="0">
                  <c:v>Hotel &amp; Lodging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Complete!$DR$82:$DV$82</c:f>
              <c:strCache>
                <c:ptCount val="5"/>
                <c:pt idx="0">
                  <c:v>President/CEO</c:v>
                </c:pt>
                <c:pt idx="1">
                  <c:v>Human Resources</c:v>
                </c:pt>
                <c:pt idx="2">
                  <c:v>Operations</c:v>
                </c:pt>
                <c:pt idx="3">
                  <c:v>Marketing</c:v>
                </c:pt>
                <c:pt idx="4">
                  <c:v>Other (specify)</c:v>
                </c:pt>
              </c:strCache>
            </c:strRef>
          </c:cat>
          <c:val>
            <c:numRef>
              <c:f>Complete!$DR$83:$DV$83</c:f>
              <c:numCache>
                <c:formatCode>0%</c:formatCode>
                <c:ptCount val="5"/>
                <c:pt idx="0">
                  <c:v>0.18181818181818252</c:v>
                </c:pt>
                <c:pt idx="1">
                  <c:v>0.18181818181818252</c:v>
                </c:pt>
                <c:pt idx="2">
                  <c:v>0.54545454545454541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Complete!$DQ$84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Complete!$DR$82:$DV$82</c:f>
              <c:strCache>
                <c:ptCount val="5"/>
                <c:pt idx="0">
                  <c:v>President/CEO</c:v>
                </c:pt>
                <c:pt idx="1">
                  <c:v>Human Resources</c:v>
                </c:pt>
                <c:pt idx="2">
                  <c:v>Operations</c:v>
                </c:pt>
                <c:pt idx="3">
                  <c:v>Marketing</c:v>
                </c:pt>
                <c:pt idx="4">
                  <c:v>Other (specify)</c:v>
                </c:pt>
              </c:strCache>
            </c:strRef>
          </c:cat>
          <c:val>
            <c:numRef>
              <c:f>Complete!$DR$84:$DV$84</c:f>
              <c:numCache>
                <c:formatCode>0%</c:formatCode>
                <c:ptCount val="5"/>
                <c:pt idx="0">
                  <c:v>0.19047619047619127</c:v>
                </c:pt>
                <c:pt idx="1">
                  <c:v>0.19047619047619127</c:v>
                </c:pt>
                <c:pt idx="2">
                  <c:v>0.52380952380952384</c:v>
                </c:pt>
                <c:pt idx="3">
                  <c:v>4.7619047619047623E-2</c:v>
                </c:pt>
                <c:pt idx="4">
                  <c:v>4.7619047619047623E-2</c:v>
                </c:pt>
              </c:numCache>
            </c:numRef>
          </c:val>
        </c:ser>
        <c:ser>
          <c:idx val="2"/>
          <c:order val="2"/>
          <c:tx>
            <c:strRef>
              <c:f>Complete!$DQ$85</c:f>
              <c:strCache>
                <c:ptCount val="1"/>
                <c:pt idx="0">
                  <c:v>Full Service Restaurants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Complete!$DR$82:$DV$82</c:f>
              <c:strCache>
                <c:ptCount val="5"/>
                <c:pt idx="0">
                  <c:v>President/CEO</c:v>
                </c:pt>
                <c:pt idx="1">
                  <c:v>Human Resources</c:v>
                </c:pt>
                <c:pt idx="2">
                  <c:v>Operations</c:v>
                </c:pt>
                <c:pt idx="3">
                  <c:v>Marketing</c:v>
                </c:pt>
                <c:pt idx="4">
                  <c:v>Other (specify)</c:v>
                </c:pt>
              </c:strCache>
            </c:strRef>
          </c:cat>
          <c:val>
            <c:numRef>
              <c:f>Complete!$DR$85:$DV$85</c:f>
              <c:numCache>
                <c:formatCode>0%</c:formatCode>
                <c:ptCount val="5"/>
                <c:pt idx="0">
                  <c:v>0.35000000000000031</c:v>
                </c:pt>
                <c:pt idx="1">
                  <c:v>0.15000000000000024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17325824"/>
        <c:axId val="117327360"/>
      </c:barChart>
      <c:catAx>
        <c:axId val="117325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27360"/>
        <c:crosses val="autoZero"/>
        <c:auto val="1"/>
        <c:lblAlgn val="ctr"/>
        <c:lblOffset val="100"/>
      </c:catAx>
      <c:valAx>
        <c:axId val="1173273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32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Pt>
            <c:idx val="0"/>
            <c:spPr>
              <a:solidFill>
                <a:srgbClr val="2AACE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Complete!$CV$97:$CV$98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Complete!$CW$97:$CW$98</c:f>
              <c:numCache>
                <c:formatCode>#,##0</c:formatCode>
                <c:ptCount val="2"/>
                <c:pt idx="0">
                  <c:v>34.714285714285715</c:v>
                </c:pt>
                <c:pt idx="1">
                  <c:v>22.4</c:v>
                </c:pt>
              </c:numCache>
            </c:numRef>
          </c:val>
        </c:ser>
        <c:dLbls>
          <c:showVal val="1"/>
        </c:dLbls>
        <c:gapWidth val="219"/>
        <c:overlap val="-27"/>
        <c:axId val="118106752"/>
        <c:axId val="118124928"/>
      </c:barChart>
      <c:catAx>
        <c:axId val="118106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4928"/>
        <c:crosses val="autoZero"/>
        <c:auto val="1"/>
        <c:lblAlgn val="ctr"/>
        <c:lblOffset val="100"/>
      </c:catAx>
      <c:valAx>
        <c:axId val="11812492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18106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'[Final Data - VF.xlsx]Complete'!$CZ$95</c:f>
              <c:strCache>
                <c:ptCount val="1"/>
                <c:pt idx="0">
                  <c:v>FOH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VF.xlsx]Complete'!$CY$97:$CY$98</c:f>
              <c:strCache>
                <c:ptCount val="2"/>
                <c:pt idx="0">
                  <c:v>Limited Service Restaurant</c:v>
                </c:pt>
                <c:pt idx="1">
                  <c:v>Full Service Restaurant</c:v>
                </c:pt>
              </c:strCache>
            </c:strRef>
          </c:cat>
          <c:val>
            <c:numRef>
              <c:f>'[Final Data - VF.xlsx]Complete'!$CZ$97:$CZ$98</c:f>
              <c:numCache>
                <c:formatCode>#,##0</c:formatCode>
                <c:ptCount val="2"/>
                <c:pt idx="0">
                  <c:v>2.4444444444444438</c:v>
                </c:pt>
                <c:pt idx="1">
                  <c:v>8.5</c:v>
                </c:pt>
              </c:numCache>
            </c:numRef>
          </c:val>
        </c:ser>
        <c:ser>
          <c:idx val="1"/>
          <c:order val="1"/>
          <c:tx>
            <c:strRef>
              <c:f>'[Final Data - VF.xlsx]Complete'!$DA$95</c:f>
              <c:strCache>
                <c:ptCount val="1"/>
                <c:pt idx="0">
                  <c:v>BOH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VF.xlsx]Complete'!$CY$97:$CY$98</c:f>
              <c:strCache>
                <c:ptCount val="2"/>
                <c:pt idx="0">
                  <c:v>Limited Service Restaurant</c:v>
                </c:pt>
                <c:pt idx="1">
                  <c:v>Full Service Restaurant</c:v>
                </c:pt>
              </c:strCache>
            </c:strRef>
          </c:cat>
          <c:val>
            <c:numRef>
              <c:f>'[Final Data - VF.xlsx]Complete'!$DA$97:$DA$98</c:f>
              <c:numCache>
                <c:formatCode>#,##0</c:formatCode>
                <c:ptCount val="2"/>
                <c:pt idx="0">
                  <c:v>2.1875000000000067</c:v>
                </c:pt>
                <c:pt idx="1">
                  <c:v>6.0555555555555358</c:v>
                </c:pt>
              </c:numCache>
            </c:numRef>
          </c:val>
        </c:ser>
        <c:dLbls>
          <c:showVal val="1"/>
        </c:dLbls>
        <c:gapWidth val="219"/>
        <c:overlap val="-27"/>
        <c:axId val="119026816"/>
        <c:axId val="119028352"/>
      </c:barChart>
      <c:catAx>
        <c:axId val="119026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28352"/>
        <c:crosses val="autoZero"/>
        <c:auto val="1"/>
        <c:lblAlgn val="ctr"/>
        <c:lblOffset val="100"/>
      </c:catAx>
      <c:valAx>
        <c:axId val="11902835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1902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79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2AACE2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Complete!$EK$106:$EK$107</c:f>
              <c:strCache>
                <c:ptCount val="2"/>
                <c:pt idx="0">
                  <c:v>Companies spending 5% or more</c:v>
                </c:pt>
                <c:pt idx="1">
                  <c:v>Companies spending less than 5%</c:v>
                </c:pt>
              </c:strCache>
            </c:strRef>
          </c:cat>
          <c:val>
            <c:numRef>
              <c:f>Complete!$EL$106:$EL$107</c:f>
              <c:numCache>
                <c:formatCode>0%</c:formatCode>
                <c:ptCount val="2"/>
                <c:pt idx="0">
                  <c:v>0.702600000000002</c:v>
                </c:pt>
                <c:pt idx="1">
                  <c:v>0.97380000000000189</c:v>
                </c:pt>
              </c:numCache>
            </c:numRef>
          </c:val>
        </c:ser>
        <c:gapWidth val="219"/>
        <c:overlap val="-27"/>
        <c:axId val="120468224"/>
        <c:axId val="120469760"/>
      </c:barChart>
      <c:catAx>
        <c:axId val="120468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69760"/>
        <c:crosses val="autoZero"/>
        <c:auto val="1"/>
        <c:lblAlgn val="ctr"/>
        <c:lblOffset val="100"/>
      </c:catAx>
      <c:valAx>
        <c:axId val="12046976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04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Complete!$FL$84</c:f>
              <c:strCache>
                <c:ptCount val="1"/>
                <c:pt idx="0">
                  <c:v>Hotel &amp; Lodging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Complete!$FM$83:$FQ$83</c:f>
              <c:strCache>
                <c:ptCount val="5"/>
                <c:pt idx="0">
                  <c:v>Multi-Unit Manager Level</c:v>
                </c:pt>
                <c:pt idx="1">
                  <c:v>Unit level Gen Mgrs.</c:v>
                </c:pt>
                <c:pt idx="2">
                  <c:v>Unit level Assistant Mgrs./Kitchen Mgrs.</c:v>
                </c:pt>
                <c:pt idx="3">
                  <c:v>Unit level Crew Chief/Supervisors</c:v>
                </c:pt>
                <c:pt idx="4">
                  <c:v>Line-level hourly employees</c:v>
                </c:pt>
              </c:strCache>
            </c:strRef>
          </c:cat>
          <c:val>
            <c:numRef>
              <c:f>Complete!$FM$84:$FQ$84</c:f>
              <c:numCache>
                <c:formatCode>0%</c:formatCode>
                <c:ptCount val="5"/>
                <c:pt idx="0">
                  <c:v>3.7500000000000006E-2</c:v>
                </c:pt>
                <c:pt idx="1">
                  <c:v>0.18875000000000047</c:v>
                </c:pt>
                <c:pt idx="2">
                  <c:v>0.13750000000000001</c:v>
                </c:pt>
                <c:pt idx="3">
                  <c:v>8.1250000000000003E-2</c:v>
                </c:pt>
                <c:pt idx="4">
                  <c:v>0.46250000000000002</c:v>
                </c:pt>
              </c:numCache>
            </c:numRef>
          </c:val>
        </c:ser>
        <c:ser>
          <c:idx val="1"/>
          <c:order val="1"/>
          <c:tx>
            <c:strRef>
              <c:f>Complete!$FL$85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Complete!$FM$83:$FQ$83</c:f>
              <c:strCache>
                <c:ptCount val="5"/>
                <c:pt idx="0">
                  <c:v>Multi-Unit Manager Level</c:v>
                </c:pt>
                <c:pt idx="1">
                  <c:v>Unit level Gen Mgrs.</c:v>
                </c:pt>
                <c:pt idx="2">
                  <c:v>Unit level Assistant Mgrs./Kitchen Mgrs.</c:v>
                </c:pt>
                <c:pt idx="3">
                  <c:v>Unit level Crew Chief/Supervisors</c:v>
                </c:pt>
                <c:pt idx="4">
                  <c:v>Line-level hourly employees</c:v>
                </c:pt>
              </c:strCache>
            </c:strRef>
          </c:cat>
          <c:val>
            <c:numRef>
              <c:f>Complete!$FM$85:$FQ$85</c:f>
              <c:numCache>
                <c:formatCode>0%</c:formatCode>
                <c:ptCount val="5"/>
                <c:pt idx="0">
                  <c:v>0.11000000000000001</c:v>
                </c:pt>
                <c:pt idx="1">
                  <c:v>0.23833333333333384</c:v>
                </c:pt>
                <c:pt idx="2">
                  <c:v>0.17333333333333387</c:v>
                </c:pt>
                <c:pt idx="3">
                  <c:v>0.11333333333333336</c:v>
                </c:pt>
                <c:pt idx="4">
                  <c:v>0.19700000000000001</c:v>
                </c:pt>
              </c:numCache>
            </c:numRef>
          </c:val>
        </c:ser>
        <c:ser>
          <c:idx val="2"/>
          <c:order val="2"/>
          <c:tx>
            <c:strRef>
              <c:f>Complete!$FL$86</c:f>
              <c:strCache>
                <c:ptCount val="1"/>
                <c:pt idx="0">
                  <c:v>Full Service Restaurants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Complete!$FM$83:$FQ$83</c:f>
              <c:strCache>
                <c:ptCount val="5"/>
                <c:pt idx="0">
                  <c:v>Multi-Unit Manager Level</c:v>
                </c:pt>
                <c:pt idx="1">
                  <c:v>Unit level Gen Mgrs.</c:v>
                </c:pt>
                <c:pt idx="2">
                  <c:v>Unit level Assistant Mgrs./Kitchen Mgrs.</c:v>
                </c:pt>
                <c:pt idx="3">
                  <c:v>Unit level Crew Chief/Supervisors</c:v>
                </c:pt>
                <c:pt idx="4">
                  <c:v>Line-level hourly employees</c:v>
                </c:pt>
              </c:strCache>
            </c:strRef>
          </c:cat>
          <c:val>
            <c:numRef>
              <c:f>Complete!$FM$86:$FQ$86</c:f>
              <c:numCache>
                <c:formatCode>0%</c:formatCode>
                <c:ptCount val="5"/>
                <c:pt idx="0">
                  <c:v>4.3529411764705886E-2</c:v>
                </c:pt>
                <c:pt idx="1">
                  <c:v>0.13235294117647117</c:v>
                </c:pt>
                <c:pt idx="2">
                  <c:v>0.21117647058823541</c:v>
                </c:pt>
                <c:pt idx="3">
                  <c:v>6.7647058823529421E-2</c:v>
                </c:pt>
                <c:pt idx="4">
                  <c:v>0.38117647058823634</c:v>
                </c:pt>
              </c:numCache>
            </c:numRef>
          </c:val>
        </c:ser>
        <c:dLbls>
          <c:showVal val="1"/>
        </c:dLbls>
        <c:gapWidth val="219"/>
        <c:overlap val="-27"/>
        <c:axId val="121838208"/>
        <c:axId val="122048896"/>
      </c:barChart>
      <c:catAx>
        <c:axId val="12183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8896"/>
        <c:crosses val="autoZero"/>
        <c:auto val="1"/>
        <c:lblAlgn val="ctr"/>
        <c:lblOffset val="100"/>
      </c:catAx>
      <c:valAx>
        <c:axId val="12204889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183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Complete!$GL$79</c:f>
              <c:strCache>
                <c:ptCount val="1"/>
                <c:pt idx="0">
                  <c:v>Hotel &amp; Lodging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Complete!$GM$78:$GQ$78</c:f>
              <c:strCache>
                <c:ptCount val="5"/>
                <c:pt idx="0">
                  <c:v>General Managers</c:v>
                </c:pt>
                <c:pt idx="1">
                  <c:v>Trainer (certified in company trainer program)</c:v>
                </c:pt>
                <c:pt idx="2">
                  <c:v>Other Manager</c:v>
                </c:pt>
                <c:pt idx="3">
                  <c:v>Other hourly employee (not a trainer)</c:v>
                </c:pt>
                <c:pt idx="4">
                  <c:v>No formal orientation offered</c:v>
                </c:pt>
              </c:strCache>
            </c:strRef>
          </c:cat>
          <c:val>
            <c:numRef>
              <c:f>Complete!$GM$79:$GQ$79</c:f>
              <c:numCache>
                <c:formatCode>0%</c:formatCode>
                <c:ptCount val="5"/>
                <c:pt idx="0">
                  <c:v>0.27272727272727282</c:v>
                </c:pt>
                <c:pt idx="1">
                  <c:v>0.45454545454545453</c:v>
                </c:pt>
                <c:pt idx="2">
                  <c:v>0.18181818181818252</c:v>
                </c:pt>
                <c:pt idx="3">
                  <c:v>0</c:v>
                </c:pt>
                <c:pt idx="4">
                  <c:v>9.0909090909091064E-2</c:v>
                </c:pt>
              </c:numCache>
            </c:numRef>
          </c:val>
        </c:ser>
        <c:ser>
          <c:idx val="1"/>
          <c:order val="1"/>
          <c:tx>
            <c:strRef>
              <c:f>Complete!$GL$80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Complete!$GM$78:$GQ$78</c:f>
              <c:strCache>
                <c:ptCount val="5"/>
                <c:pt idx="0">
                  <c:v>General Managers</c:v>
                </c:pt>
                <c:pt idx="1">
                  <c:v>Trainer (certified in company trainer program)</c:v>
                </c:pt>
                <c:pt idx="2">
                  <c:v>Other Manager</c:v>
                </c:pt>
                <c:pt idx="3">
                  <c:v>Other hourly employee (not a trainer)</c:v>
                </c:pt>
                <c:pt idx="4">
                  <c:v>No formal orientation offered</c:v>
                </c:pt>
              </c:strCache>
            </c:strRef>
          </c:cat>
          <c:val>
            <c:numRef>
              <c:f>Complete!$GM$80:$GQ$80</c:f>
              <c:numCache>
                <c:formatCode>0%</c:formatCode>
                <c:ptCount val="5"/>
                <c:pt idx="0">
                  <c:v>0.28571428571428698</c:v>
                </c:pt>
                <c:pt idx="1">
                  <c:v>0.42857142857142855</c:v>
                </c:pt>
                <c:pt idx="2">
                  <c:v>0.14285714285714352</c:v>
                </c:pt>
                <c:pt idx="3">
                  <c:v>0.14285714285714352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Complete!$GL$81</c:f>
              <c:strCache>
                <c:ptCount val="1"/>
                <c:pt idx="0">
                  <c:v>Full Service Restaurants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Complete!$GM$78:$GQ$78</c:f>
              <c:strCache>
                <c:ptCount val="5"/>
                <c:pt idx="0">
                  <c:v>General Managers</c:v>
                </c:pt>
                <c:pt idx="1">
                  <c:v>Trainer (certified in company trainer program)</c:v>
                </c:pt>
                <c:pt idx="2">
                  <c:v>Other Manager</c:v>
                </c:pt>
                <c:pt idx="3">
                  <c:v>Other hourly employee (not a trainer)</c:v>
                </c:pt>
                <c:pt idx="4">
                  <c:v>No formal orientation offered</c:v>
                </c:pt>
              </c:strCache>
            </c:strRef>
          </c:cat>
          <c:val>
            <c:numRef>
              <c:f>Complete!$GM$81:$GQ$81</c:f>
              <c:numCache>
                <c:formatCode>0%</c:formatCode>
                <c:ptCount val="5"/>
                <c:pt idx="0">
                  <c:v>0</c:v>
                </c:pt>
                <c:pt idx="1">
                  <c:v>0.94736842105262953</c:v>
                </c:pt>
                <c:pt idx="2">
                  <c:v>0</c:v>
                </c:pt>
                <c:pt idx="3">
                  <c:v>5.2631578947368432E-2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123554432"/>
        <c:axId val="124809600"/>
      </c:barChart>
      <c:catAx>
        <c:axId val="123554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9600"/>
        <c:crosses val="autoZero"/>
        <c:auto val="1"/>
        <c:lblAlgn val="ctr"/>
        <c:lblOffset val="100"/>
      </c:catAx>
      <c:valAx>
        <c:axId val="1248096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35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88869446874697"/>
          <c:y val="0.9502887139107612"/>
          <c:w val="0.65330903081559499"/>
          <c:h val="4.706578344373640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8348623853211021E-2"/>
          <c:y val="1.9700387027892736E-2"/>
          <c:w val="0.96636085626911483"/>
          <c:h val="0.8165002891587706"/>
        </c:manualLayout>
      </c:layout>
      <c:barChart>
        <c:barDir val="col"/>
        <c:grouping val="clustered"/>
        <c:ser>
          <c:idx val="0"/>
          <c:order val="0"/>
          <c:tx>
            <c:strRef>
              <c:f>Complete!$GQ$106</c:f>
              <c:strCache>
                <c:ptCount val="1"/>
                <c:pt idx="0">
                  <c:v>Hotel &amp; Lodging</c:v>
                </c:pt>
              </c:strCache>
            </c:strRef>
          </c:tx>
          <c:spPr>
            <a:solidFill>
              <a:srgbClr val="2AACE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Complete!$GR$105:$GT$105</c:f>
              <c:strCache>
                <c:ptCount val="3"/>
                <c:pt idx="0">
                  <c:v>Person-to-Person</c:v>
                </c:pt>
                <c:pt idx="1">
                  <c:v>Group setting</c:v>
                </c:pt>
                <c:pt idx="2">
                  <c:v>Other (specify)</c:v>
                </c:pt>
              </c:strCache>
            </c:strRef>
          </c:cat>
          <c:val>
            <c:numRef>
              <c:f>Complete!$GR$106:$GT$106</c:f>
              <c:numCache>
                <c:formatCode>0%</c:formatCode>
                <c:ptCount val="3"/>
                <c:pt idx="0">
                  <c:v>0.30000000000000032</c:v>
                </c:pt>
                <c:pt idx="1">
                  <c:v>0.60000000000000064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Complete!$GQ$107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rgbClr val="F7964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Complete!$GR$105:$GT$105</c:f>
              <c:strCache>
                <c:ptCount val="3"/>
                <c:pt idx="0">
                  <c:v>Person-to-Person</c:v>
                </c:pt>
                <c:pt idx="1">
                  <c:v>Group setting</c:v>
                </c:pt>
                <c:pt idx="2">
                  <c:v>Other (specify)</c:v>
                </c:pt>
              </c:strCache>
            </c:strRef>
          </c:cat>
          <c:val>
            <c:numRef>
              <c:f>Complete!$GR$107:$GT$107</c:f>
              <c:numCache>
                <c:formatCode>0%</c:formatCode>
                <c:ptCount val="3"/>
                <c:pt idx="0">
                  <c:v>0.71428571428571463</c:v>
                </c:pt>
                <c:pt idx="1">
                  <c:v>0.19047619047619119</c:v>
                </c:pt>
                <c:pt idx="2">
                  <c:v>9.5238095238095247E-2</c:v>
                </c:pt>
              </c:numCache>
            </c:numRef>
          </c:val>
        </c:ser>
        <c:ser>
          <c:idx val="2"/>
          <c:order val="2"/>
          <c:tx>
            <c:strRef>
              <c:f>Complete!$GQ$108</c:f>
              <c:strCache>
                <c:ptCount val="1"/>
                <c:pt idx="0">
                  <c:v>Full Service Restaurants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Complete!$GR$105:$GT$105</c:f>
              <c:strCache>
                <c:ptCount val="3"/>
                <c:pt idx="0">
                  <c:v>Person-to-Person</c:v>
                </c:pt>
                <c:pt idx="1">
                  <c:v>Group setting</c:v>
                </c:pt>
                <c:pt idx="2">
                  <c:v>Other (specify)</c:v>
                </c:pt>
              </c:strCache>
            </c:strRef>
          </c:cat>
          <c:val>
            <c:numRef>
              <c:f>Complete!$GR$108:$GT$108</c:f>
              <c:numCache>
                <c:formatCode>0%</c:formatCode>
                <c:ptCount val="3"/>
                <c:pt idx="0">
                  <c:v>0.57894736842105254</c:v>
                </c:pt>
                <c:pt idx="1">
                  <c:v>0.36842105263157893</c:v>
                </c:pt>
                <c:pt idx="2">
                  <c:v>5.2631578947368432E-2</c:v>
                </c:pt>
              </c:numCache>
            </c:numRef>
          </c:val>
        </c:ser>
        <c:dLbls>
          <c:showVal val="1"/>
        </c:dLbls>
        <c:overlap val="-27"/>
        <c:axId val="32441472"/>
        <c:axId val="32443008"/>
      </c:barChart>
      <c:catAx>
        <c:axId val="324414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rgbClr val="FFFFFF"/>
                </a:solidFill>
              </a:defRPr>
            </a:pPr>
            <a:endParaRPr lang="en-US"/>
          </a:p>
        </c:txPr>
        <c:crossAx val="32443008"/>
        <c:crosses val="autoZero"/>
        <c:auto val="1"/>
        <c:lblAlgn val="ctr"/>
        <c:lblOffset val="100"/>
      </c:catAx>
      <c:valAx>
        <c:axId val="32443008"/>
        <c:scaling>
          <c:orientation val="minMax"/>
        </c:scaling>
        <c:delete val="1"/>
        <c:axPos val="l"/>
        <c:numFmt formatCode="0%" sourceLinked="1"/>
        <c:tickLblPos val="none"/>
        <c:crossAx val="3244147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2AACE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4550747670302691"/>
          <c:y val="0.93220338983050721"/>
          <c:w val="0.71204315056948375"/>
          <c:h val="5.3598692112638617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0625344288685677E-2"/>
          <c:y val="2.6494000749906352E-2"/>
          <c:w val="0.9223229205518555"/>
          <c:h val="0.77644241161034389"/>
        </c:manualLayout>
      </c:layout>
      <c:barChart>
        <c:barDir val="col"/>
        <c:grouping val="clustered"/>
        <c:ser>
          <c:idx val="0"/>
          <c:order val="0"/>
          <c:tx>
            <c:strRef>
              <c:f>'2011 regional'!$A$118</c:f>
              <c:strCache>
                <c:ptCount val="1"/>
                <c:pt idx="0">
                  <c:v>Industry Average - Sales</c:v>
                </c:pt>
              </c:strCache>
            </c:strRef>
          </c:tx>
          <c:spPr>
            <a:solidFill>
              <a:srgbClr val="2AACE2"/>
            </a:solidFill>
          </c:spPr>
          <c:cat>
            <c:strRef>
              <c:f>'2011 regional'!$A$119:$A$130</c:f>
              <c:strCache>
                <c:ptCount val="12"/>
                <c:pt idx="0">
                  <c:v>All Regions</c:v>
                </c:pt>
                <c:pt idx="1">
                  <c:v>New England</c:v>
                </c:pt>
                <c:pt idx="2">
                  <c:v>New York-New Jersey</c:v>
                </c:pt>
                <c:pt idx="3">
                  <c:v>Mid-Atlantic</c:v>
                </c:pt>
                <c:pt idx="4">
                  <c:v>Southeast</c:v>
                </c:pt>
                <c:pt idx="5">
                  <c:v>Midwest</c:v>
                </c:pt>
                <c:pt idx="6">
                  <c:v>Southwest</c:v>
                </c:pt>
                <c:pt idx="7">
                  <c:v>Mountain Plains</c:v>
                </c:pt>
                <c:pt idx="8">
                  <c:v>Western</c:v>
                </c:pt>
                <c:pt idx="9">
                  <c:v>California</c:v>
                </c:pt>
                <c:pt idx="10">
                  <c:v>Texas</c:v>
                </c:pt>
                <c:pt idx="11">
                  <c:v>Florida</c:v>
                </c:pt>
              </c:strCache>
            </c:strRef>
          </c:cat>
          <c:val>
            <c:numRef>
              <c:f>'2011 regional'!$B$119:$B$130</c:f>
              <c:numCache>
                <c:formatCode>0.00%</c:formatCode>
                <c:ptCount val="12"/>
                <c:pt idx="0">
                  <c:v>6.0000000000000331E-4</c:v>
                </c:pt>
                <c:pt idx="1">
                  <c:v>4.0000000000000034E-4</c:v>
                </c:pt>
                <c:pt idx="2">
                  <c:v>-2.2800000000000133E-2</c:v>
                </c:pt>
                <c:pt idx="3">
                  <c:v>-1.9500000000000101E-2</c:v>
                </c:pt>
                <c:pt idx="4">
                  <c:v>-2.0999999999999999E-3</c:v>
                </c:pt>
                <c:pt idx="5">
                  <c:v>-3.9000000000000137E-3</c:v>
                </c:pt>
                <c:pt idx="6">
                  <c:v>-9.2000000000000068E-3</c:v>
                </c:pt>
                <c:pt idx="7">
                  <c:v>1.6500000000000084E-2</c:v>
                </c:pt>
                <c:pt idx="8">
                  <c:v>1.660000000000009E-2</c:v>
                </c:pt>
                <c:pt idx="9">
                  <c:v>7.6000000000000104E-3</c:v>
                </c:pt>
                <c:pt idx="10">
                  <c:v>1.6100000000000041E-2</c:v>
                </c:pt>
                <c:pt idx="11">
                  <c:v>1.1500000000000069E-2</c:v>
                </c:pt>
              </c:numCache>
            </c:numRef>
          </c:val>
        </c:ser>
        <c:ser>
          <c:idx val="1"/>
          <c:order val="1"/>
          <c:tx>
            <c:strRef>
              <c:f>'2011 regional'!$A$132</c:f>
              <c:strCache>
                <c:ptCount val="1"/>
                <c:pt idx="0">
                  <c:v>Industry Average - Traffic</c:v>
                </c:pt>
              </c:strCache>
            </c:strRef>
          </c:tx>
          <c:spPr>
            <a:solidFill>
              <a:srgbClr val="7FB842"/>
            </a:solidFill>
          </c:spPr>
          <c:cat>
            <c:strRef>
              <c:f>'2011 regional'!$A$119:$A$130</c:f>
              <c:strCache>
                <c:ptCount val="12"/>
                <c:pt idx="0">
                  <c:v>All Regions</c:v>
                </c:pt>
                <c:pt idx="1">
                  <c:v>New England</c:v>
                </c:pt>
                <c:pt idx="2">
                  <c:v>New York-New Jersey</c:v>
                </c:pt>
                <c:pt idx="3">
                  <c:v>Mid-Atlantic</c:v>
                </c:pt>
                <c:pt idx="4">
                  <c:v>Southeast</c:v>
                </c:pt>
                <c:pt idx="5">
                  <c:v>Midwest</c:v>
                </c:pt>
                <c:pt idx="6">
                  <c:v>Southwest</c:v>
                </c:pt>
                <c:pt idx="7">
                  <c:v>Mountain Plains</c:v>
                </c:pt>
                <c:pt idx="8">
                  <c:v>Western</c:v>
                </c:pt>
                <c:pt idx="9">
                  <c:v>California</c:v>
                </c:pt>
                <c:pt idx="10">
                  <c:v>Texas</c:v>
                </c:pt>
                <c:pt idx="11">
                  <c:v>Florida</c:v>
                </c:pt>
              </c:strCache>
            </c:strRef>
          </c:cat>
          <c:val>
            <c:numRef>
              <c:f>'2011 regional'!$B$133:$B$144</c:f>
              <c:numCache>
                <c:formatCode>0.00%</c:formatCode>
                <c:ptCount val="12"/>
                <c:pt idx="0">
                  <c:v>-1.8900000000000087E-2</c:v>
                </c:pt>
                <c:pt idx="1">
                  <c:v>-1.660000000000009E-2</c:v>
                </c:pt>
                <c:pt idx="2">
                  <c:v>-3.8399999999999997E-2</c:v>
                </c:pt>
                <c:pt idx="3">
                  <c:v>-3.7100000000000001E-2</c:v>
                </c:pt>
                <c:pt idx="4">
                  <c:v>-1.9500000000000101E-2</c:v>
                </c:pt>
                <c:pt idx="5">
                  <c:v>-2.6100000000000002E-2</c:v>
                </c:pt>
                <c:pt idx="6">
                  <c:v>-2.5999999999999999E-2</c:v>
                </c:pt>
                <c:pt idx="7">
                  <c:v>-1.1900000000000082E-2</c:v>
                </c:pt>
                <c:pt idx="8">
                  <c:v>-5.4000000000000124E-3</c:v>
                </c:pt>
                <c:pt idx="9">
                  <c:v>-1.7399999999999999E-2</c:v>
                </c:pt>
                <c:pt idx="10">
                  <c:v>-3.3000000000000052E-3</c:v>
                </c:pt>
                <c:pt idx="11">
                  <c:v>-3.2000000000000188E-3</c:v>
                </c:pt>
              </c:numCache>
            </c:numRef>
          </c:val>
        </c:ser>
        <c:gapWidth val="75"/>
        <c:overlap val="40"/>
        <c:axId val="51895296"/>
        <c:axId val="51897088"/>
      </c:barChart>
      <c:catAx>
        <c:axId val="51895296"/>
        <c:scaling>
          <c:orientation val="minMax"/>
        </c:scaling>
        <c:axPos val="b"/>
        <c:numFmt formatCode="General" sourceLinked="1"/>
        <c:majorTickMark val="none"/>
        <c:tickLblPos val="low"/>
        <c:spPr>
          <a:ln>
            <a:solidFill>
              <a:schemeClr val="tx1">
                <a:lumMod val="65000"/>
              </a:schemeClr>
            </a:solidFill>
          </a:ln>
        </c:spPr>
        <c:txPr>
          <a:bodyPr rot="-1980000"/>
          <a:lstStyle/>
          <a:p>
            <a:pPr>
              <a:defRPr sz="1200"/>
            </a:pPr>
            <a:endParaRPr lang="en-US"/>
          </a:p>
        </c:txPr>
        <c:crossAx val="51897088"/>
        <c:crosses val="autoZero"/>
        <c:auto val="1"/>
        <c:lblAlgn val="ctr"/>
        <c:lblOffset val="100"/>
      </c:catAx>
      <c:valAx>
        <c:axId val="51897088"/>
        <c:scaling>
          <c:orientation val="minMax"/>
        </c:scaling>
        <c:axPos val="l"/>
        <c:majorGridlines>
          <c:spPr>
            <a:ln>
              <a:solidFill>
                <a:prstClr val="white">
                  <a:alpha val="25000"/>
                </a:prstClr>
              </a:solidFill>
            </a:ln>
          </c:spPr>
        </c:majorGridlines>
        <c:numFmt formatCode="0.0%" sourceLinked="0"/>
        <c:majorTickMark val="none"/>
        <c:tickLblPos val="nextTo"/>
        <c:spPr>
          <a:ln>
            <a:noFill/>
          </a:ln>
        </c:spPr>
        <c:crossAx val="51895296"/>
        <c:crosses val="autoZero"/>
        <c:crossBetween val="between"/>
      </c:valAx>
      <c:spPr>
        <a:solidFill>
          <a:srgbClr val="0F4F7E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5.8620433500886714E-2"/>
          <c:y val="1.6327709036370625E-2"/>
          <c:w val="0.48392146406771264"/>
          <c:h val="8.8641732283464725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2AACE2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Complete!$GY$102:$GY$103</c:f>
              <c:strCache>
                <c:ptCount val="2"/>
                <c:pt idx="0">
                  <c:v>4 or more hours of orientation</c:v>
                </c:pt>
                <c:pt idx="1">
                  <c:v>Less than 4 hours of orientation</c:v>
                </c:pt>
              </c:strCache>
            </c:strRef>
          </c:cat>
          <c:val>
            <c:numRef>
              <c:f>Complete!$GZ$102:$GZ$103</c:f>
              <c:numCache>
                <c:formatCode>0%</c:formatCode>
                <c:ptCount val="2"/>
                <c:pt idx="0">
                  <c:v>0.72124000000000166</c:v>
                </c:pt>
                <c:pt idx="1">
                  <c:v>0.92300000000000004</c:v>
                </c:pt>
              </c:numCache>
            </c:numRef>
          </c:val>
        </c:ser>
        <c:dLbls>
          <c:showVal val="1"/>
        </c:dLbls>
        <c:gapWidth val="160"/>
        <c:overlap val="-20"/>
        <c:axId val="32773248"/>
        <c:axId val="32774784"/>
      </c:barChart>
      <c:catAx>
        <c:axId val="32773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32774784"/>
        <c:crosses val="autoZero"/>
        <c:auto val="1"/>
        <c:lblAlgn val="ctr"/>
        <c:lblOffset val="100"/>
      </c:catAx>
      <c:valAx>
        <c:axId val="32774784"/>
        <c:scaling>
          <c:orientation val="minMax"/>
        </c:scaling>
        <c:delete val="1"/>
        <c:axPos val="l"/>
        <c:numFmt formatCode="0%" sourceLinked="1"/>
        <c:tickLblPos val="none"/>
        <c:crossAx val="32773248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'[Final Data - VF.xlsx]Complete'!$IR$84</c:f>
              <c:strCache>
                <c:ptCount val="1"/>
                <c:pt idx="0">
                  <c:v>Hourly Employees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VF.xlsx]Complete'!$IS$83:$IV$83</c:f>
              <c:strCache>
                <c:ptCount val="4"/>
                <c:pt idx="0">
                  <c:v>Written Manuals / Books</c:v>
                </c:pt>
                <c:pt idx="1">
                  <c:v>On-the-job Training</c:v>
                </c:pt>
                <c:pt idx="2">
                  <c:v>E-Learning</c:v>
                </c:pt>
                <c:pt idx="3">
                  <c:v>Instructor-led (classroom)</c:v>
                </c:pt>
              </c:strCache>
            </c:strRef>
          </c:cat>
          <c:val>
            <c:numRef>
              <c:f>'[Final Data - VF.xlsx]Complete'!$IS$84:$IV$84</c:f>
              <c:numCache>
                <c:formatCode>0%</c:formatCode>
                <c:ptCount val="4"/>
                <c:pt idx="0">
                  <c:v>0.19648648648648731</c:v>
                </c:pt>
                <c:pt idx="1">
                  <c:v>0.65135135135135169</c:v>
                </c:pt>
                <c:pt idx="2">
                  <c:v>9.6756756756756795E-2</c:v>
                </c:pt>
                <c:pt idx="3">
                  <c:v>4.729729729729748E-2</c:v>
                </c:pt>
              </c:numCache>
            </c:numRef>
          </c:val>
        </c:ser>
        <c:ser>
          <c:idx val="1"/>
          <c:order val="1"/>
          <c:tx>
            <c:strRef>
              <c:f>'[Final Data - VF.xlsx]Complete'!$IR$85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VF.xlsx]Complete'!$IS$83:$IV$83</c:f>
              <c:strCache>
                <c:ptCount val="4"/>
                <c:pt idx="0">
                  <c:v>Written Manuals / Books</c:v>
                </c:pt>
                <c:pt idx="1">
                  <c:v>On-the-job Training</c:v>
                </c:pt>
                <c:pt idx="2">
                  <c:v>E-Learning</c:v>
                </c:pt>
                <c:pt idx="3">
                  <c:v>Instructor-led (classroom)</c:v>
                </c:pt>
              </c:strCache>
            </c:strRef>
          </c:cat>
          <c:val>
            <c:numRef>
              <c:f>'[Final Data - VF.xlsx]Complete'!$IS$85:$IV$85</c:f>
              <c:numCache>
                <c:formatCode>0%</c:formatCode>
                <c:ptCount val="4"/>
                <c:pt idx="0">
                  <c:v>0.18064516129032307</c:v>
                </c:pt>
                <c:pt idx="1">
                  <c:v>0.63387096774193541</c:v>
                </c:pt>
                <c:pt idx="2">
                  <c:v>9.8387096774193564E-2</c:v>
                </c:pt>
                <c:pt idx="3">
                  <c:v>8.0645161290322745E-2</c:v>
                </c:pt>
              </c:numCache>
            </c:numRef>
          </c:val>
        </c:ser>
        <c:dLbls>
          <c:showVal val="1"/>
        </c:dLbls>
        <c:gapWidth val="219"/>
        <c:overlap val="-27"/>
        <c:axId val="32832896"/>
        <c:axId val="32711808"/>
      </c:barChart>
      <c:catAx>
        <c:axId val="3283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1808"/>
        <c:crosses val="autoZero"/>
        <c:auto val="1"/>
        <c:lblAlgn val="ctr"/>
        <c:lblOffset val="100"/>
      </c:catAx>
      <c:valAx>
        <c:axId val="3271180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3283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417748128706292"/>
          <c:y val="0.94106161071971262"/>
          <c:w val="0.34547219791970579"/>
          <c:h val="5.89383892802873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'[Final Data - VF.xlsx]Complete'!$KG$82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VF.xlsx]Complete'!$KF$83:$KF$85</c:f>
              <c:strCache>
                <c:ptCount val="3"/>
                <c:pt idx="0">
                  <c:v>Hotel &amp; Lodging</c:v>
                </c:pt>
                <c:pt idx="1">
                  <c:v>Limited Service Restaurants</c:v>
                </c:pt>
                <c:pt idx="2">
                  <c:v>Full Service Restaurants</c:v>
                </c:pt>
              </c:strCache>
            </c:strRef>
          </c:cat>
          <c:val>
            <c:numRef>
              <c:f>'[Final Data - VF.xlsx]Complete'!$KG$83:$KG$85</c:f>
              <c:numCache>
                <c:formatCode>0%</c:formatCode>
                <c:ptCount val="3"/>
                <c:pt idx="0">
                  <c:v>0.5</c:v>
                </c:pt>
                <c:pt idx="1">
                  <c:v>0.88235294117647056</c:v>
                </c:pt>
                <c:pt idx="2">
                  <c:v>0.88888888888888884</c:v>
                </c:pt>
              </c:numCache>
            </c:numRef>
          </c:val>
        </c:ser>
        <c:dLbls>
          <c:showVal val="1"/>
        </c:dLbls>
        <c:gapWidth val="182"/>
        <c:axId val="33105792"/>
        <c:axId val="33107328"/>
      </c:barChart>
      <c:catAx>
        <c:axId val="33105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07328"/>
        <c:crosses val="autoZero"/>
        <c:auto val="1"/>
        <c:lblAlgn val="ctr"/>
        <c:lblOffset val="100"/>
      </c:catAx>
      <c:valAx>
        <c:axId val="331073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3310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761467889908289E-2"/>
          <c:y val="1.7692325097293883E-2"/>
          <c:w val="0.96636085626911483"/>
          <c:h val="0.82611050773825656"/>
        </c:manualLayout>
      </c:layout>
      <c:barChart>
        <c:barDir val="col"/>
        <c:grouping val="clustered"/>
        <c:ser>
          <c:idx val="0"/>
          <c:order val="0"/>
          <c:tx>
            <c:strRef>
              <c:f>'[Final Data - VF.xlsx]Complete'!$RG$83</c:f>
              <c:strCache>
                <c:ptCount val="1"/>
                <c:pt idx="0">
                  <c:v>Hotel &amp; Lodging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VF.xlsx]Complete'!$RH$82:$RJ$82</c:f>
              <c:strCache>
                <c:ptCount val="3"/>
                <c:pt idx="0">
                  <c:v>BOH bilingual materials</c:v>
                </c:pt>
                <c:pt idx="1">
                  <c:v>FOH bilingual materials</c:v>
                </c:pt>
                <c:pt idx="2">
                  <c:v>Management bilingual materials</c:v>
                </c:pt>
              </c:strCache>
            </c:strRef>
          </c:cat>
          <c:val>
            <c:numRef>
              <c:f>'[Final Data - VF.xlsx]Complete'!$RH$83:$RJ$83</c:f>
              <c:numCache>
                <c:formatCode>0%</c:formatCode>
                <c:ptCount val="3"/>
                <c:pt idx="0">
                  <c:v>1</c:v>
                </c:pt>
                <c:pt idx="1">
                  <c:v>0.37500000000000078</c:v>
                </c:pt>
                <c:pt idx="2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'[Final Data - VF.xlsx]Complete'!$RG$84</c:f>
              <c:strCache>
                <c:ptCount val="1"/>
                <c:pt idx="0">
                  <c:v>Limited Service Restaurants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VF.xlsx]Complete'!$RH$82:$RJ$82</c:f>
              <c:strCache>
                <c:ptCount val="3"/>
                <c:pt idx="0">
                  <c:v>BOH bilingual materials</c:v>
                </c:pt>
                <c:pt idx="1">
                  <c:v>FOH bilingual materials</c:v>
                </c:pt>
                <c:pt idx="2">
                  <c:v>Management bilingual materials</c:v>
                </c:pt>
              </c:strCache>
            </c:strRef>
          </c:cat>
          <c:val>
            <c:numRef>
              <c:f>'[Final Data - VF.xlsx]Complete'!$RH$84:$RJ$84</c:f>
              <c:numCache>
                <c:formatCode>0%</c:formatCode>
                <c:ptCount val="3"/>
                <c:pt idx="0">
                  <c:v>0.93333333333333335</c:v>
                </c:pt>
                <c:pt idx="1">
                  <c:v>0.46666666666666756</c:v>
                </c:pt>
                <c:pt idx="2">
                  <c:v>6.666666666666668E-2</c:v>
                </c:pt>
              </c:numCache>
            </c:numRef>
          </c:val>
        </c:ser>
        <c:ser>
          <c:idx val="2"/>
          <c:order val="2"/>
          <c:tx>
            <c:strRef>
              <c:f>'[Final Data - VF.xlsx]Complete'!$RG$85</c:f>
              <c:strCache>
                <c:ptCount val="1"/>
                <c:pt idx="0">
                  <c:v>Full Service Restaurants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VF.xlsx]Complete'!$RH$82:$RJ$82</c:f>
              <c:strCache>
                <c:ptCount val="3"/>
                <c:pt idx="0">
                  <c:v>BOH bilingual materials</c:v>
                </c:pt>
                <c:pt idx="1">
                  <c:v>FOH bilingual materials</c:v>
                </c:pt>
                <c:pt idx="2">
                  <c:v>Management bilingual materials</c:v>
                </c:pt>
              </c:strCache>
            </c:strRef>
          </c:cat>
          <c:val>
            <c:numRef>
              <c:f>'[Final Data - VF.xlsx]Complete'!$RH$85:$RJ$85</c:f>
              <c:numCache>
                <c:formatCode>0%</c:formatCode>
                <c:ptCount val="3"/>
                <c:pt idx="0">
                  <c:v>0.91666666666666652</c:v>
                </c:pt>
                <c:pt idx="1">
                  <c:v>0.25</c:v>
                </c:pt>
                <c:pt idx="2">
                  <c:v>8.3333333333333343E-2</c:v>
                </c:pt>
              </c:numCache>
            </c:numRef>
          </c:val>
        </c:ser>
        <c:dLbls>
          <c:showVal val="1"/>
        </c:dLbls>
        <c:gapWidth val="219"/>
        <c:overlap val="-27"/>
        <c:axId val="33977856"/>
        <c:axId val="33979392"/>
      </c:barChart>
      <c:catAx>
        <c:axId val="33977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9392"/>
        <c:crosses val="autoZero"/>
        <c:auto val="1"/>
        <c:lblAlgn val="ctr"/>
        <c:lblOffset val="100"/>
      </c:catAx>
      <c:valAx>
        <c:axId val="339793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3397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552132244937276"/>
          <c:y val="0.93103448275862066"/>
          <c:w val="0.77672493919911656"/>
          <c:h val="5.79222101547652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Data - VF.xlsx]Complete'!$RU$80:$RU$82</c:f>
              <c:strCache>
                <c:ptCount val="3"/>
                <c:pt idx="0">
                  <c:v>Hotel &amp; Lodging</c:v>
                </c:pt>
                <c:pt idx="1">
                  <c:v>Limited Service Restaurants</c:v>
                </c:pt>
                <c:pt idx="2">
                  <c:v>Full Service Restaurants</c:v>
                </c:pt>
              </c:strCache>
            </c:strRef>
          </c:cat>
          <c:val>
            <c:numRef>
              <c:f>'[Final Data - VF.xlsx]Complete'!$RV$80:$RV$82</c:f>
              <c:numCache>
                <c:formatCode>0%</c:formatCode>
                <c:ptCount val="3"/>
                <c:pt idx="0">
                  <c:v>0.5</c:v>
                </c:pt>
                <c:pt idx="1">
                  <c:v>0.52631578947368418</c:v>
                </c:pt>
                <c:pt idx="2">
                  <c:v>0.36842105263157893</c:v>
                </c:pt>
              </c:numCache>
            </c:numRef>
          </c:val>
        </c:ser>
        <c:dLbls>
          <c:showVal val="1"/>
        </c:dLbls>
        <c:gapWidth val="182"/>
        <c:axId val="33054720"/>
        <c:axId val="33056256"/>
      </c:barChart>
      <c:catAx>
        <c:axId val="33054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56256"/>
        <c:crosses val="autoZero"/>
        <c:auto val="1"/>
        <c:lblAlgn val="ctr"/>
        <c:lblOffset val="100"/>
      </c:catAx>
      <c:valAx>
        <c:axId val="3305625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330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6053361676696379E-2"/>
          <c:y val="3.7272988119006423E-2"/>
          <c:w val="0.90624752122355245"/>
          <c:h val="0.82656299780960985"/>
        </c:manualLayout>
      </c:layout>
      <c:lineChart>
        <c:grouping val="standard"/>
        <c:ser>
          <c:idx val="0"/>
          <c:order val="0"/>
          <c:tx>
            <c:strRef>
              <c:f>Data!$E$600</c:f>
              <c:strCache>
                <c:ptCount val="1"/>
                <c:pt idx="0">
                  <c:v>Quick Service</c:v>
                </c:pt>
              </c:strCache>
            </c:strRef>
          </c:tx>
          <c:spPr>
            <a:ln w="508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1F497D">
                    <a:lumMod val="40000"/>
                    <a:lumOff val="60000"/>
                  </a:srgbClr>
                </a:solidFill>
                <a:prstDash val="sysDash"/>
              </a:ln>
            </c:spPr>
            <c:trendlineType val="linear"/>
          </c:trendline>
          <c:cat>
            <c:strRef>
              <c:f>Data!$F$599:$M$599</c:f>
              <c:strCache>
                <c:ptCount val="8"/>
                <c:pt idx="0">
                  <c:v>Q3 '12</c:v>
                </c:pt>
                <c:pt idx="1">
                  <c:v>Q4 '12</c:v>
                </c:pt>
                <c:pt idx="2">
                  <c:v>Q1 '13</c:v>
                </c:pt>
                <c:pt idx="3">
                  <c:v>Q2 '13</c:v>
                </c:pt>
                <c:pt idx="4">
                  <c:v>Q3 '13</c:v>
                </c:pt>
                <c:pt idx="5">
                  <c:v>Q4 '13</c:v>
                </c:pt>
                <c:pt idx="6">
                  <c:v>Q1 '14</c:v>
                </c:pt>
                <c:pt idx="7">
                  <c:v>Q2 '14</c:v>
                </c:pt>
              </c:strCache>
            </c:strRef>
          </c:cat>
          <c:val>
            <c:numRef>
              <c:f>Data!$F$600:$M$600</c:f>
              <c:numCache>
                <c:formatCode>0.0%</c:formatCode>
                <c:ptCount val="8"/>
                <c:pt idx="0">
                  <c:v>0.99429999999999996</c:v>
                </c:pt>
                <c:pt idx="1">
                  <c:v>1.0054999999999963</c:v>
                </c:pt>
                <c:pt idx="2">
                  <c:v>1.0086999999999968</c:v>
                </c:pt>
                <c:pt idx="3">
                  <c:v>0.99049999999999949</c:v>
                </c:pt>
                <c:pt idx="4">
                  <c:v>0.97350000000000003</c:v>
                </c:pt>
                <c:pt idx="5">
                  <c:v>1.0195999999999963</c:v>
                </c:pt>
                <c:pt idx="6">
                  <c:v>1.0178999999999956</c:v>
                </c:pt>
                <c:pt idx="7">
                  <c:v>1.0465</c:v>
                </c:pt>
              </c:numCache>
            </c:numRef>
          </c:val>
        </c:ser>
        <c:ser>
          <c:idx val="1"/>
          <c:order val="1"/>
          <c:tx>
            <c:strRef>
              <c:f>Data!$E$601</c:f>
              <c:strCache>
                <c:ptCount val="1"/>
                <c:pt idx="0">
                  <c:v>Fast Casual/Family Dining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FF0000"/>
                </a:solidFill>
                <a:prstDash val="sysDash"/>
              </a:ln>
            </c:spPr>
            <c:trendlineType val="linear"/>
          </c:trendline>
          <c:cat>
            <c:strRef>
              <c:f>Data!$F$599:$M$599</c:f>
              <c:strCache>
                <c:ptCount val="8"/>
                <c:pt idx="0">
                  <c:v>Q3 '12</c:v>
                </c:pt>
                <c:pt idx="1">
                  <c:v>Q4 '12</c:v>
                </c:pt>
                <c:pt idx="2">
                  <c:v>Q1 '13</c:v>
                </c:pt>
                <c:pt idx="3">
                  <c:v>Q2 '13</c:v>
                </c:pt>
                <c:pt idx="4">
                  <c:v>Q3 '13</c:v>
                </c:pt>
                <c:pt idx="5">
                  <c:v>Q4 '13</c:v>
                </c:pt>
                <c:pt idx="6">
                  <c:v>Q1 '14</c:v>
                </c:pt>
                <c:pt idx="7">
                  <c:v>Q2 '14</c:v>
                </c:pt>
              </c:strCache>
            </c:strRef>
          </c:cat>
          <c:val>
            <c:numRef>
              <c:f>Data!$F$601:$M$601</c:f>
              <c:numCache>
                <c:formatCode>0.0%</c:formatCode>
                <c:ptCount val="8"/>
                <c:pt idx="0">
                  <c:v>0.99229999999999996</c:v>
                </c:pt>
                <c:pt idx="1">
                  <c:v>1.0311999999999966</c:v>
                </c:pt>
                <c:pt idx="2">
                  <c:v>0.99539999999999951</c:v>
                </c:pt>
                <c:pt idx="3">
                  <c:v>0.99680000000000002</c:v>
                </c:pt>
                <c:pt idx="4">
                  <c:v>0.97040000000000004</c:v>
                </c:pt>
                <c:pt idx="5">
                  <c:v>0.98729999999999996</c:v>
                </c:pt>
                <c:pt idx="6">
                  <c:v>0.98709999999999998</c:v>
                </c:pt>
                <c:pt idx="7">
                  <c:v>1.0042</c:v>
                </c:pt>
              </c:numCache>
            </c:numRef>
          </c:val>
        </c:ser>
        <c:ser>
          <c:idx val="2"/>
          <c:order val="2"/>
          <c:tx>
            <c:strRef>
              <c:f>Data!$E$602</c:f>
              <c:strCache>
                <c:ptCount val="1"/>
                <c:pt idx="0">
                  <c:v>Casual Dining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3"/>
                </a:solidFill>
                <a:prstDash val="sysDash"/>
              </a:ln>
            </c:spPr>
            <c:trendlineType val="linear"/>
          </c:trendline>
          <c:cat>
            <c:strRef>
              <c:f>Data!$F$599:$M$599</c:f>
              <c:strCache>
                <c:ptCount val="8"/>
                <c:pt idx="0">
                  <c:v>Q3 '12</c:v>
                </c:pt>
                <c:pt idx="1">
                  <c:v>Q4 '12</c:v>
                </c:pt>
                <c:pt idx="2">
                  <c:v>Q1 '13</c:v>
                </c:pt>
                <c:pt idx="3">
                  <c:v>Q2 '13</c:v>
                </c:pt>
                <c:pt idx="4">
                  <c:v>Q3 '13</c:v>
                </c:pt>
                <c:pt idx="5">
                  <c:v>Q4 '13</c:v>
                </c:pt>
                <c:pt idx="6">
                  <c:v>Q1 '14</c:v>
                </c:pt>
                <c:pt idx="7">
                  <c:v>Q2 '14</c:v>
                </c:pt>
              </c:strCache>
            </c:strRef>
          </c:cat>
          <c:val>
            <c:numRef>
              <c:f>Data!$F$602:$M$602</c:f>
              <c:numCache>
                <c:formatCode>0.0%</c:formatCode>
                <c:ptCount val="8"/>
                <c:pt idx="0">
                  <c:v>0.80249999999999999</c:v>
                </c:pt>
                <c:pt idx="1">
                  <c:v>0.82570000000000154</c:v>
                </c:pt>
                <c:pt idx="2">
                  <c:v>0.82099999999999995</c:v>
                </c:pt>
                <c:pt idx="3">
                  <c:v>0.85300000000000065</c:v>
                </c:pt>
                <c:pt idx="4">
                  <c:v>0.86360000000000203</c:v>
                </c:pt>
                <c:pt idx="5">
                  <c:v>0.85840000000000005</c:v>
                </c:pt>
                <c:pt idx="6">
                  <c:v>0.89610000000000001</c:v>
                </c:pt>
                <c:pt idx="7">
                  <c:v>0.87010000000000065</c:v>
                </c:pt>
              </c:numCache>
            </c:numRef>
          </c:val>
        </c:ser>
        <c:ser>
          <c:idx val="3"/>
          <c:order val="3"/>
          <c:tx>
            <c:strRef>
              <c:f>Data!$E$603</c:f>
              <c:strCache>
                <c:ptCount val="1"/>
                <c:pt idx="0">
                  <c:v>Upscale Casual/Fine Dining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trendline>
            <c:spPr>
              <a:ln w="25400">
                <a:solidFill>
                  <a:srgbClr val="FFC000"/>
                </a:solidFill>
                <a:prstDash val="sysDash"/>
              </a:ln>
            </c:spPr>
            <c:trendlineType val="linear"/>
          </c:trendline>
          <c:cat>
            <c:strRef>
              <c:f>Data!$F$599:$M$599</c:f>
              <c:strCache>
                <c:ptCount val="8"/>
                <c:pt idx="0">
                  <c:v>Q3 '12</c:v>
                </c:pt>
                <c:pt idx="1">
                  <c:v>Q4 '12</c:v>
                </c:pt>
                <c:pt idx="2">
                  <c:v>Q1 '13</c:v>
                </c:pt>
                <c:pt idx="3">
                  <c:v>Q2 '13</c:v>
                </c:pt>
                <c:pt idx="4">
                  <c:v>Q3 '13</c:v>
                </c:pt>
                <c:pt idx="5">
                  <c:v>Q4 '13</c:v>
                </c:pt>
                <c:pt idx="6">
                  <c:v>Q1 '14</c:v>
                </c:pt>
                <c:pt idx="7">
                  <c:v>Q2 '14</c:v>
                </c:pt>
              </c:strCache>
            </c:strRef>
          </c:cat>
          <c:val>
            <c:numRef>
              <c:f>Data!$F$603:$M$603</c:f>
              <c:numCache>
                <c:formatCode>0.0%</c:formatCode>
                <c:ptCount val="8"/>
                <c:pt idx="0">
                  <c:v>0.70430000000000004</c:v>
                </c:pt>
                <c:pt idx="1">
                  <c:v>0.70730000000000004</c:v>
                </c:pt>
                <c:pt idx="2">
                  <c:v>0.74760000000000204</c:v>
                </c:pt>
                <c:pt idx="3">
                  <c:v>0.69890000000000063</c:v>
                </c:pt>
                <c:pt idx="4">
                  <c:v>0.74830000000000063</c:v>
                </c:pt>
                <c:pt idx="5">
                  <c:v>0.78090000000000004</c:v>
                </c:pt>
                <c:pt idx="6">
                  <c:v>0.78349999999999997</c:v>
                </c:pt>
                <c:pt idx="7">
                  <c:v>0.77630000000000154</c:v>
                </c:pt>
              </c:numCache>
            </c:numRef>
          </c:val>
        </c:ser>
        <c:marker val="1"/>
        <c:axId val="92567040"/>
        <c:axId val="92568576"/>
      </c:lineChart>
      <c:catAx>
        <c:axId val="92567040"/>
        <c:scaling>
          <c:orientation val="minMax"/>
        </c:scaling>
        <c:axPos val="b"/>
        <c:tickLblPos val="nextTo"/>
        <c:crossAx val="92568576"/>
        <c:crosses val="autoZero"/>
        <c:auto val="1"/>
        <c:lblAlgn val="ctr"/>
        <c:lblOffset val="100"/>
      </c:catAx>
      <c:valAx>
        <c:axId val="92568576"/>
        <c:scaling>
          <c:orientation val="minMax"/>
          <c:min val="0.5"/>
        </c:scaling>
        <c:axPos val="l"/>
        <c:majorGridlines/>
        <c:numFmt formatCode="0.0%" sourceLinked="1"/>
        <c:tickLblPos val="nextTo"/>
        <c:crossAx val="92567040"/>
        <c:crosses val="autoZero"/>
        <c:crossBetween val="between"/>
      </c:val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7374637931693478E-2"/>
          <c:y val="0.94836976813800244"/>
          <c:w val="0.8999999883864066"/>
          <c:h val="5.1559622466540243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txPr>
    <a:bodyPr/>
    <a:lstStyle/>
    <a:p>
      <a:pPr>
        <a:defRPr sz="1100">
          <a:solidFill>
            <a:schemeClr val="bg1"/>
          </a:solidFill>
          <a:latin typeface="Century Gothic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2AACE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 1'!$AE$62:$AK$62</c:f>
              <c:strCache>
                <c:ptCount val="7"/>
                <c:pt idx="0">
                  <c:v>Will cut jobs</c:v>
                </c:pt>
                <c:pt idx="1">
                  <c:v>Will cut hours (more part-time employees)</c:v>
                </c:pt>
                <c:pt idx="2">
                  <c:v>Will start hiring more part-time employees than full-time</c:v>
                </c:pt>
                <c:pt idx="3">
                  <c:v>Will stop unit openings/ creation of new jobs</c:v>
                </c:pt>
                <c:pt idx="4">
                  <c:v>Will increase menu prices</c:v>
                </c:pt>
                <c:pt idx="5">
                  <c:v>Will cut sales costs (smaller portions, lower quality ingredients, etc.)</c:v>
                </c:pt>
                <c:pt idx="6">
                  <c:v>Other/None of the Above</c:v>
                </c:pt>
              </c:strCache>
            </c:strRef>
          </c:cat>
          <c:val>
            <c:numRef>
              <c:f>'Sheet 1'!$AE$63:$AK$63</c:f>
              <c:numCache>
                <c:formatCode>0%</c:formatCode>
                <c:ptCount val="7"/>
                <c:pt idx="0">
                  <c:v>0</c:v>
                </c:pt>
                <c:pt idx="1">
                  <c:v>0.44</c:v>
                </c:pt>
                <c:pt idx="2">
                  <c:v>0.78</c:v>
                </c:pt>
                <c:pt idx="3">
                  <c:v>0.1</c:v>
                </c:pt>
                <c:pt idx="4">
                  <c:v>0.56000000000000005</c:v>
                </c:pt>
                <c:pt idx="5">
                  <c:v>0</c:v>
                </c:pt>
                <c:pt idx="6">
                  <c:v>0.28000000000000008</c:v>
                </c:pt>
              </c:numCache>
            </c:numRef>
          </c:val>
        </c:ser>
        <c:axId val="93200768"/>
        <c:axId val="93202304"/>
      </c:barChart>
      <c:catAx>
        <c:axId val="93200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3202304"/>
        <c:crosses val="autoZero"/>
        <c:auto val="1"/>
        <c:lblAlgn val="ctr"/>
        <c:lblOffset val="100"/>
      </c:catAx>
      <c:valAx>
        <c:axId val="93202304"/>
        <c:scaling>
          <c:orientation val="minMax"/>
        </c:scaling>
        <c:delete val="1"/>
        <c:axPos val="l"/>
        <c:numFmt formatCode="0%" sourceLinked="1"/>
        <c:tickLblPos val="none"/>
        <c:crossAx val="9320076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Race!$B$14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2AACE2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Race!$A$15:$A$18</c:f>
              <c:strCache>
                <c:ptCount val="4"/>
                <c:pt idx="0">
                  <c:v>Casual Dining</c:v>
                </c:pt>
                <c:pt idx="1">
                  <c:v>Upscale Casual/Fine Dining</c:v>
                </c:pt>
                <c:pt idx="2">
                  <c:v>Fast Casual/Family Dining</c:v>
                </c:pt>
                <c:pt idx="3">
                  <c:v>Quick Service</c:v>
                </c:pt>
              </c:strCache>
            </c:strRef>
          </c:cat>
          <c:val>
            <c:numRef>
              <c:f>Race!$B$15:$B$18</c:f>
              <c:numCache>
                <c:formatCode>0%</c:formatCode>
                <c:ptCount val="4"/>
                <c:pt idx="0">
                  <c:v>0.61053615132140626</c:v>
                </c:pt>
                <c:pt idx="1">
                  <c:v>0.47796947658536032</c:v>
                </c:pt>
                <c:pt idx="2">
                  <c:v>0.3947630821612429</c:v>
                </c:pt>
                <c:pt idx="3">
                  <c:v>0.34999413902238896</c:v>
                </c:pt>
              </c:numCache>
            </c:numRef>
          </c:val>
        </c:ser>
        <c:ser>
          <c:idx val="1"/>
          <c:order val="1"/>
          <c:tx>
            <c:strRef>
              <c:f>Race!$C$14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Race!$A$15:$A$18</c:f>
              <c:strCache>
                <c:ptCount val="4"/>
                <c:pt idx="0">
                  <c:v>Casual Dining</c:v>
                </c:pt>
                <c:pt idx="1">
                  <c:v>Upscale Casual/Fine Dining</c:v>
                </c:pt>
                <c:pt idx="2">
                  <c:v>Fast Casual/Family Dining</c:v>
                </c:pt>
                <c:pt idx="3">
                  <c:v>Quick Service</c:v>
                </c:pt>
              </c:strCache>
            </c:strRef>
          </c:cat>
          <c:val>
            <c:numRef>
              <c:f>Race!$C$15:$C$18</c:f>
              <c:numCache>
                <c:formatCode>0%</c:formatCode>
                <c:ptCount val="4"/>
                <c:pt idx="0">
                  <c:v>0.14409778216244004</c:v>
                </c:pt>
                <c:pt idx="1">
                  <c:v>0.18451246312057648</c:v>
                </c:pt>
                <c:pt idx="2">
                  <c:v>0.19307689189736996</c:v>
                </c:pt>
                <c:pt idx="3">
                  <c:v>0.48704723947954531</c:v>
                </c:pt>
              </c:numCache>
            </c:numRef>
          </c:val>
        </c:ser>
        <c:ser>
          <c:idx val="2"/>
          <c:order val="2"/>
          <c:tx>
            <c:strRef>
              <c:f>Race!$D$14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Race!$A$15:$A$18</c:f>
              <c:strCache>
                <c:ptCount val="4"/>
                <c:pt idx="0">
                  <c:v>Casual Dining</c:v>
                </c:pt>
                <c:pt idx="1">
                  <c:v>Upscale Casual/Fine Dining</c:v>
                </c:pt>
                <c:pt idx="2">
                  <c:v>Fast Casual/Family Dining</c:v>
                </c:pt>
                <c:pt idx="3">
                  <c:v>Quick Service</c:v>
                </c:pt>
              </c:strCache>
            </c:strRef>
          </c:cat>
          <c:val>
            <c:numRef>
              <c:f>Race!$D$15:$D$18</c:f>
              <c:numCache>
                <c:formatCode>0%</c:formatCode>
                <c:ptCount val="4"/>
                <c:pt idx="0">
                  <c:v>0.19524179931321026</c:v>
                </c:pt>
                <c:pt idx="1">
                  <c:v>0.25456819202797382</c:v>
                </c:pt>
                <c:pt idx="2">
                  <c:v>0.31109399700052692</c:v>
                </c:pt>
                <c:pt idx="3">
                  <c:v>0.11658656663931544</c:v>
                </c:pt>
              </c:numCache>
            </c:numRef>
          </c:val>
        </c:ser>
        <c:ser>
          <c:idx val="3"/>
          <c:order val="3"/>
          <c:tx>
            <c:strRef>
              <c:f>Race!$E$14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Race!$A$15:$A$18</c:f>
              <c:strCache>
                <c:ptCount val="4"/>
                <c:pt idx="0">
                  <c:v>Casual Dining</c:v>
                </c:pt>
                <c:pt idx="1">
                  <c:v>Upscale Casual/Fine Dining</c:v>
                </c:pt>
                <c:pt idx="2">
                  <c:v>Fast Casual/Family Dining</c:v>
                </c:pt>
                <c:pt idx="3">
                  <c:v>Quick Service</c:v>
                </c:pt>
              </c:strCache>
            </c:strRef>
          </c:cat>
          <c:val>
            <c:numRef>
              <c:f>Race!$E$15:$E$18</c:f>
              <c:numCache>
                <c:formatCode>0%</c:formatCode>
                <c:ptCount val="4"/>
                <c:pt idx="0">
                  <c:v>5.0124267202944502E-2</c:v>
                </c:pt>
                <c:pt idx="1">
                  <c:v>8.294986826609077E-2</c:v>
                </c:pt>
                <c:pt idx="2">
                  <c:v>0.10106602894086207</c:v>
                </c:pt>
                <c:pt idx="3">
                  <c:v>4.6372054858750504E-2</c:v>
                </c:pt>
              </c:numCache>
            </c:numRef>
          </c:val>
        </c:ser>
        <c:dLbls>
          <c:showVal val="1"/>
        </c:dLbls>
        <c:overlap val="100"/>
        <c:axId val="93437312"/>
        <c:axId val="93475968"/>
      </c:barChart>
      <c:catAx>
        <c:axId val="9343731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3475968"/>
        <c:crosses val="autoZero"/>
        <c:auto val="1"/>
        <c:lblAlgn val="ctr"/>
        <c:lblOffset val="100"/>
      </c:catAx>
      <c:valAx>
        <c:axId val="93475968"/>
        <c:scaling>
          <c:orientation val="minMax"/>
        </c:scaling>
        <c:delete val="1"/>
        <c:axPos val="b"/>
        <c:numFmt formatCode="0%" sourceLinked="1"/>
        <c:tickLblPos val="none"/>
        <c:crossAx val="93437312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200">
          <a:solidFill>
            <a:schemeClr val="bg1"/>
          </a:solidFill>
          <a:latin typeface="Century Gothic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Complete!$BD$94</c:f>
              <c:strCache>
                <c:ptCount val="1"/>
                <c:pt idx="0">
                  <c:v>Unit level - FOH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Complete!$BC$95:$BC$96</c:f>
              <c:strCache>
                <c:ptCount val="2"/>
                <c:pt idx="0">
                  <c:v>Hotel &amp; Lodging</c:v>
                </c:pt>
                <c:pt idx="1">
                  <c:v>Restaurant</c:v>
                </c:pt>
              </c:strCache>
            </c:strRef>
          </c:cat>
          <c:val>
            <c:numRef>
              <c:f>Complete!$BD$95:$BD$96</c:f>
              <c:numCache>
                <c:formatCode>0%</c:formatCode>
                <c:ptCount val="2"/>
                <c:pt idx="0">
                  <c:v>0.28125</c:v>
                </c:pt>
                <c:pt idx="1">
                  <c:v>0.31500000000000089</c:v>
                </c:pt>
              </c:numCache>
            </c:numRef>
          </c:val>
        </c:ser>
        <c:ser>
          <c:idx val="1"/>
          <c:order val="1"/>
          <c:tx>
            <c:strRef>
              <c:f>Complete!$BE$94</c:f>
              <c:strCache>
                <c:ptCount val="1"/>
                <c:pt idx="0">
                  <c:v>Unit level - BOH</c:v>
                </c:pt>
              </c:strCache>
            </c:strRef>
          </c:tx>
          <c:spPr>
            <a:solidFill>
              <a:srgbClr val="F7964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Complete!$BC$95:$BC$96</c:f>
              <c:strCache>
                <c:ptCount val="2"/>
                <c:pt idx="0">
                  <c:v>Hotel &amp; Lodging</c:v>
                </c:pt>
                <c:pt idx="1">
                  <c:v>Restaurant</c:v>
                </c:pt>
              </c:strCache>
            </c:strRef>
          </c:cat>
          <c:val>
            <c:numRef>
              <c:f>Complete!$BE$95:$BE$96</c:f>
              <c:numCache>
                <c:formatCode>0%</c:formatCode>
                <c:ptCount val="2"/>
                <c:pt idx="0">
                  <c:v>0.2250000000000002</c:v>
                </c:pt>
                <c:pt idx="1">
                  <c:v>0.26124999999999998</c:v>
                </c:pt>
              </c:numCache>
            </c:numRef>
          </c:val>
        </c:ser>
        <c:ser>
          <c:idx val="2"/>
          <c:order val="2"/>
          <c:tx>
            <c:strRef>
              <c:f>Complete!$BF$94</c:f>
              <c:strCache>
                <c:ptCount val="1"/>
                <c:pt idx="0">
                  <c:v>Unit level - Mgmt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Complete!$BC$95:$BC$96</c:f>
              <c:strCache>
                <c:ptCount val="2"/>
                <c:pt idx="0">
                  <c:v>Hotel &amp; Lodging</c:v>
                </c:pt>
                <c:pt idx="1">
                  <c:v>Restaurant</c:v>
                </c:pt>
              </c:strCache>
            </c:strRef>
          </c:cat>
          <c:val>
            <c:numRef>
              <c:f>Complete!$BF$95:$BF$96</c:f>
              <c:numCache>
                <c:formatCode>0%</c:formatCode>
                <c:ptCount val="2"/>
                <c:pt idx="0">
                  <c:v>0.45</c:v>
                </c:pt>
                <c:pt idx="1">
                  <c:v>0.31625000000000031</c:v>
                </c:pt>
              </c:numCache>
            </c:numRef>
          </c:val>
        </c:ser>
        <c:ser>
          <c:idx val="3"/>
          <c:order val="3"/>
          <c:tx>
            <c:strRef>
              <c:f>Complete!$BG$94</c:f>
              <c:strCache>
                <c:ptCount val="1"/>
                <c:pt idx="0">
                  <c:v>Multi-unit Mgmt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1.8151815181518163E-2"/>
                  <c:y val="2.9761904761904808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Complete!$BC$95:$BC$96</c:f>
              <c:strCache>
                <c:ptCount val="2"/>
                <c:pt idx="0">
                  <c:v>Hotel &amp; Lodging</c:v>
                </c:pt>
                <c:pt idx="1">
                  <c:v>Restaurant</c:v>
                </c:pt>
              </c:strCache>
            </c:strRef>
          </c:cat>
          <c:val>
            <c:numRef>
              <c:f>Complete!$BG$95:$BG$96</c:f>
              <c:numCache>
                <c:formatCode>0%</c:formatCode>
                <c:ptCount val="2"/>
                <c:pt idx="0">
                  <c:v>6.2500000000000134E-3</c:v>
                </c:pt>
                <c:pt idx="1">
                  <c:v>6.3437500000000091E-2</c:v>
                </c:pt>
              </c:numCache>
            </c:numRef>
          </c:val>
        </c:ser>
        <c:ser>
          <c:idx val="4"/>
          <c:order val="4"/>
          <c:tx>
            <c:strRef>
              <c:f>Complete!$BH$94</c:f>
              <c:strCache>
                <c:ptCount val="1"/>
                <c:pt idx="0">
                  <c:v>Corporate office</c:v>
                </c:pt>
              </c:strCache>
            </c:strRef>
          </c:tx>
          <c:spPr>
            <a:solidFill>
              <a:schemeClr val="accent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Complete!$BC$95:$BC$96</c:f>
              <c:strCache>
                <c:ptCount val="2"/>
                <c:pt idx="0">
                  <c:v>Hotel &amp; Lodging</c:v>
                </c:pt>
                <c:pt idx="1">
                  <c:v>Restaurant</c:v>
                </c:pt>
              </c:strCache>
            </c:strRef>
          </c:cat>
          <c:val>
            <c:numRef>
              <c:f>Complete!$BH$95:$BH$96</c:f>
              <c:numCache>
                <c:formatCode>0%</c:formatCode>
                <c:ptCount val="2"/>
                <c:pt idx="0">
                  <c:v>3.1250000000000056E-2</c:v>
                </c:pt>
                <c:pt idx="1">
                  <c:v>4.0937500000000022E-2</c:v>
                </c:pt>
              </c:numCache>
            </c:numRef>
          </c:val>
        </c:ser>
        <c:dLbls>
          <c:showVal val="1"/>
        </c:dLbls>
        <c:overlap val="100"/>
        <c:axId val="93576192"/>
        <c:axId val="93606656"/>
      </c:barChart>
      <c:catAx>
        <c:axId val="935761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 b="1" baseline="0">
                <a:solidFill>
                  <a:schemeClr val="bg1"/>
                </a:solidFill>
              </a:defRPr>
            </a:pPr>
            <a:endParaRPr lang="en-US"/>
          </a:p>
        </c:txPr>
        <c:crossAx val="93606656"/>
        <c:crosses val="autoZero"/>
        <c:auto val="1"/>
        <c:lblAlgn val="ctr"/>
        <c:lblOffset val="100"/>
      </c:catAx>
      <c:valAx>
        <c:axId val="93606656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935761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percentStacked"/>
        <c:ser>
          <c:idx val="0"/>
          <c:order val="0"/>
          <c:tx>
            <c:strRef>
              <c:f>Complete!$BE$117</c:f>
              <c:strCache>
                <c:ptCount val="1"/>
                <c:pt idx="0">
                  <c:v>Unit level - FOH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Complete!$BD$118:$BD$119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Complete!$BE$118:$BE$119</c:f>
              <c:numCache>
                <c:formatCode>0%</c:formatCode>
                <c:ptCount val="2"/>
                <c:pt idx="0">
                  <c:v>0.24062499999999998</c:v>
                </c:pt>
                <c:pt idx="1">
                  <c:v>0.39857142857142858</c:v>
                </c:pt>
              </c:numCache>
            </c:numRef>
          </c:val>
        </c:ser>
        <c:ser>
          <c:idx val="1"/>
          <c:order val="1"/>
          <c:tx>
            <c:strRef>
              <c:f>Complete!$BF$117</c:f>
              <c:strCache>
                <c:ptCount val="1"/>
                <c:pt idx="0">
                  <c:v>Unit level - BOH</c:v>
                </c:pt>
              </c:strCache>
            </c:strRef>
          </c:tx>
          <c:spPr>
            <a:solidFill>
              <a:srgbClr val="F7964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Complete!$BD$118:$BD$119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Complete!$BF$118:$BF$119</c:f>
              <c:numCache>
                <c:formatCode>0%</c:formatCode>
                <c:ptCount val="2"/>
                <c:pt idx="0">
                  <c:v>0.265625</c:v>
                </c:pt>
                <c:pt idx="1">
                  <c:v>0.24714285714285741</c:v>
                </c:pt>
              </c:numCache>
            </c:numRef>
          </c:val>
        </c:ser>
        <c:ser>
          <c:idx val="2"/>
          <c:order val="2"/>
          <c:tx>
            <c:strRef>
              <c:f>Complete!$BG$117</c:f>
              <c:strCache>
                <c:ptCount val="1"/>
                <c:pt idx="0">
                  <c:v>Unit level - Mgmt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Complete!$BD$118:$BD$119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Complete!$BG$118:$BG$119</c:f>
              <c:numCache>
                <c:formatCode>0%</c:formatCode>
                <c:ptCount val="2"/>
                <c:pt idx="0">
                  <c:v>0.35437500000000038</c:v>
                </c:pt>
                <c:pt idx="1">
                  <c:v>0.28928571428571431</c:v>
                </c:pt>
              </c:numCache>
            </c:numRef>
          </c:val>
        </c:ser>
        <c:ser>
          <c:idx val="3"/>
          <c:order val="3"/>
          <c:tx>
            <c:strRef>
              <c:f>Complete!$BH$117</c:f>
              <c:strCache>
                <c:ptCount val="1"/>
                <c:pt idx="0">
                  <c:v>Multi-unit Mgmt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Complete!$BD$118:$BD$119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Complete!$BH$118:$BH$119</c:f>
              <c:numCache>
                <c:formatCode>0%</c:formatCode>
                <c:ptCount val="2"/>
                <c:pt idx="0">
                  <c:v>7.9375000000000029E-2</c:v>
                </c:pt>
                <c:pt idx="1">
                  <c:v>3.6428571428571442E-2</c:v>
                </c:pt>
              </c:numCache>
            </c:numRef>
          </c:val>
        </c:ser>
        <c:ser>
          <c:idx val="4"/>
          <c:order val="4"/>
          <c:tx>
            <c:strRef>
              <c:f>Complete!$BI$117</c:f>
              <c:strCache>
                <c:ptCount val="1"/>
                <c:pt idx="0">
                  <c:v>Corporate office</c:v>
                </c:pt>
              </c:strCache>
            </c:strRef>
          </c:tx>
          <c:spPr>
            <a:solidFill>
              <a:srgbClr val="8064A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Complete!$BD$118:$BD$119</c:f>
              <c:strCache>
                <c:ptCount val="2"/>
                <c:pt idx="0">
                  <c:v>Limited Service</c:v>
                </c:pt>
                <c:pt idx="1">
                  <c:v>Full Service</c:v>
                </c:pt>
              </c:strCache>
            </c:strRef>
          </c:cat>
          <c:val>
            <c:numRef>
              <c:f>Complete!$BI$118:$BI$119</c:f>
              <c:numCache>
                <c:formatCode>0%</c:formatCode>
                <c:ptCount val="2"/>
                <c:pt idx="0">
                  <c:v>5.4375000000000014E-2</c:v>
                </c:pt>
                <c:pt idx="1">
                  <c:v>2.7857142857142969E-2</c:v>
                </c:pt>
              </c:numCache>
            </c:numRef>
          </c:val>
        </c:ser>
        <c:dLbls>
          <c:showVal val="1"/>
        </c:dLbls>
        <c:overlap val="100"/>
        <c:axId val="93706112"/>
        <c:axId val="93707648"/>
      </c:barChart>
      <c:catAx>
        <c:axId val="93706112"/>
        <c:scaling>
          <c:orientation val="minMax"/>
        </c:scaling>
        <c:axPos val="l"/>
        <c:numFmt formatCode="General" sourceLinked="0"/>
        <c:tickLblPos val="nextTo"/>
        <c:crossAx val="93707648"/>
        <c:crosses val="autoZero"/>
        <c:auto val="1"/>
        <c:lblAlgn val="ctr"/>
        <c:lblOffset val="100"/>
      </c:catAx>
      <c:valAx>
        <c:axId val="93707648"/>
        <c:scaling>
          <c:orientation val="minMax"/>
        </c:scaling>
        <c:axPos val="b"/>
        <c:numFmt formatCode="0%" sourceLinked="1"/>
        <c:tickLblPos val="nextTo"/>
        <c:crossAx val="9370611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Complete!$DY$82</c:f>
              <c:strCache>
                <c:ptCount val="1"/>
                <c:pt idx="0">
                  <c:v>vs. 1 year ago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Complete!$DZ$81:$EE$81</c:f>
              <c:strCache>
                <c:ptCount val="6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  <c:pt idx="5">
                  <c:v>Don't Know</c:v>
                </c:pt>
              </c:strCache>
            </c:strRef>
          </c:cat>
          <c:val>
            <c:numRef>
              <c:f>Complete!$DZ$82:$EE$82</c:f>
              <c:numCache>
                <c:formatCode>0%</c:formatCode>
                <c:ptCount val="6"/>
                <c:pt idx="0">
                  <c:v>0</c:v>
                </c:pt>
                <c:pt idx="1">
                  <c:v>0.66666666666666663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0</c:v>
                </c:pt>
                <c:pt idx="5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Complete!$DY$83</c:f>
              <c:strCache>
                <c:ptCount val="1"/>
                <c:pt idx="0">
                  <c:v>vs. 3 years ago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Complete!$DZ$81:$EE$81</c:f>
              <c:strCache>
                <c:ptCount val="6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  <c:pt idx="5">
                  <c:v>Don't Know</c:v>
                </c:pt>
              </c:strCache>
            </c:strRef>
          </c:cat>
          <c:val>
            <c:numRef>
              <c:f>Complete!$DZ$83:$EE$83</c:f>
              <c:numCache>
                <c:formatCode>0%</c:formatCode>
                <c:ptCount val="6"/>
                <c:pt idx="0">
                  <c:v>0.1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</c:ser>
        <c:dLbls>
          <c:showVal val="1"/>
        </c:dLbls>
        <c:gapWidth val="219"/>
        <c:overlap val="-27"/>
        <c:axId val="114848128"/>
        <c:axId val="114849664"/>
      </c:barChart>
      <c:catAx>
        <c:axId val="114848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9664"/>
        <c:crosses val="autoZero"/>
        <c:auto val="1"/>
        <c:lblAlgn val="ctr"/>
        <c:lblOffset val="100"/>
      </c:catAx>
      <c:valAx>
        <c:axId val="11484966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48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79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4563106796116524E-2"/>
          <c:y val="0"/>
          <c:w val="0.96440129449838485"/>
          <c:h val="0.83414805731251085"/>
        </c:manualLayout>
      </c:layout>
      <c:barChart>
        <c:barDir val="col"/>
        <c:grouping val="clustered"/>
        <c:ser>
          <c:idx val="0"/>
          <c:order val="0"/>
          <c:tx>
            <c:strRef>
              <c:f>Complete!$DY$106</c:f>
              <c:strCache>
                <c:ptCount val="1"/>
                <c:pt idx="0">
                  <c:v>vs. 1 year ago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Complete!$DZ$81:$EE$81</c:f>
              <c:strCache>
                <c:ptCount val="6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  <c:pt idx="5">
                  <c:v>Don't Know</c:v>
                </c:pt>
              </c:strCache>
            </c:strRef>
          </c:cat>
          <c:val>
            <c:numRef>
              <c:f>Complete!$DZ$106:$EE$106</c:f>
              <c:numCache>
                <c:formatCode>0%</c:formatCode>
                <c:ptCount val="6"/>
                <c:pt idx="0">
                  <c:v>0.17073170731707321</c:v>
                </c:pt>
                <c:pt idx="1">
                  <c:v>0.43902439024390405</c:v>
                </c:pt>
                <c:pt idx="2">
                  <c:v>0.26829268292682928</c:v>
                </c:pt>
                <c:pt idx="3">
                  <c:v>2.4390243902439025E-2</c:v>
                </c:pt>
                <c:pt idx="4">
                  <c:v>7.3170731707317069E-2</c:v>
                </c:pt>
                <c:pt idx="5">
                  <c:v>2.4390243902439025E-2</c:v>
                </c:pt>
              </c:numCache>
            </c:numRef>
          </c:val>
        </c:ser>
        <c:ser>
          <c:idx val="1"/>
          <c:order val="1"/>
          <c:tx>
            <c:strRef>
              <c:f>Complete!$DY$107</c:f>
              <c:strCache>
                <c:ptCount val="1"/>
                <c:pt idx="0">
                  <c:v>vs. 3 years ago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Complete!$DZ$81:$EE$81</c:f>
              <c:strCache>
                <c:ptCount val="6"/>
                <c:pt idx="0">
                  <c:v>Increased Significantly</c:v>
                </c:pt>
                <c:pt idx="1">
                  <c:v>Increased Slightly</c:v>
                </c:pt>
                <c:pt idx="2">
                  <c:v>Stayed Same</c:v>
                </c:pt>
                <c:pt idx="3">
                  <c:v>Decreased Slightly</c:v>
                </c:pt>
                <c:pt idx="4">
                  <c:v>Decreased Significantly</c:v>
                </c:pt>
                <c:pt idx="5">
                  <c:v>Don't Know</c:v>
                </c:pt>
              </c:strCache>
            </c:strRef>
          </c:cat>
          <c:val>
            <c:numRef>
              <c:f>Complete!$DZ$107:$EE$107</c:f>
              <c:numCache>
                <c:formatCode>0%</c:formatCode>
                <c:ptCount val="6"/>
                <c:pt idx="0">
                  <c:v>0.42500000000000032</c:v>
                </c:pt>
                <c:pt idx="1">
                  <c:v>0.30000000000000032</c:v>
                </c:pt>
                <c:pt idx="2">
                  <c:v>0.125</c:v>
                </c:pt>
                <c:pt idx="3">
                  <c:v>2.5000000000000001E-2</c:v>
                </c:pt>
                <c:pt idx="4">
                  <c:v>7.5000000000000011E-2</c:v>
                </c:pt>
                <c:pt idx="5">
                  <c:v>0.05</c:v>
                </c:pt>
              </c:numCache>
            </c:numRef>
          </c:val>
        </c:ser>
        <c:dLbls>
          <c:showVal val="1"/>
        </c:dLbls>
        <c:gapWidth val="219"/>
        <c:overlap val="-27"/>
        <c:axId val="115040256"/>
        <c:axId val="115041792"/>
      </c:barChart>
      <c:catAx>
        <c:axId val="115040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41792"/>
        <c:crosses val="autoZero"/>
        <c:auto val="1"/>
        <c:lblAlgn val="ctr"/>
        <c:lblOffset val="100"/>
      </c:catAx>
      <c:valAx>
        <c:axId val="1150417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50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AACE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796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629322426929629"/>
          <c:y val="0.94865883567832943"/>
          <c:w val="0.45666908748056978"/>
          <c:h val="4.860892388451442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DBBD-207F-4CEC-A995-49F2D6FB48D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3D6AB-D868-446A-9C23-0142B31A5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6B3EA-B40F-4A1C-93A6-8B64FFB891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8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03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2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8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8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851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66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55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55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047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89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956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770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151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624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878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197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390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390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39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16645A-44BE-4AEC-8FE1-E73204E7B0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75649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841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624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277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3D6AB-D868-446A-9C23-0142B31A595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3267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01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13AE2-24A9-4AE2-9E28-CD2AECD90BEC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7864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4199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68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9988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511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511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511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5F96-9D3D-4C59-B8D0-B80678635C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5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13AE2-24A9-4AE2-9E28-CD2AECD90BEC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78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13AE2-24A9-4AE2-9E28-CD2AECD90BEC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78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78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5871E-B6B7-44A0-BC4F-4E08044A3DA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80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bg>
      <p:bgPr>
        <a:solidFill>
          <a:srgbClr val="0E5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46276"/>
            <a:ext cx="9144000" cy="7117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tabLst>
                <a:tab pos="1562100" algn="l"/>
              </a:tabLst>
              <a:defRPr/>
            </a:pPr>
            <a:endParaRPr lang="en-US" sz="4800">
              <a:solidFill>
                <a:srgbClr val="FFFFFF"/>
              </a:solidFill>
              <a:latin typeface="Helvetica Neue" pitchFamily="-106" charset="0"/>
              <a:cs typeface="Arial" charset="0"/>
              <a:sym typeface="Helvetica Neue" pitchFamily="-106" charset="0"/>
            </a:endParaRPr>
          </a:p>
        </p:txBody>
      </p:sp>
      <p:pic>
        <p:nvPicPr>
          <p:cNvPr id="3" name="Picture 3" descr="p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3" y="6238968"/>
            <a:ext cx="2653514" cy="4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arah\Desktop\Marketing\Logos\TDn2K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1815" y="6076362"/>
            <a:ext cx="2242185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20A-D287-4300-8FF1-CD692620C45D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A757-C70E-4550-A86C-22CC4D244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162674"/>
            <a:ext cx="9144000" cy="695325"/>
          </a:xfrm>
          <a:prstGeom prst="rect">
            <a:avLst/>
          </a:prstGeom>
          <a:solidFill>
            <a:srgbClr val="FFFFFF">
              <a:alpha val="92549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300"/>
              </a:spcBef>
              <a:tabLst>
                <a:tab pos="1562100" algn="l"/>
              </a:tabLst>
              <a:defRPr/>
            </a:pPr>
            <a:endParaRPr lang="en-US" sz="4800" dirty="0">
              <a:solidFill>
                <a:srgbClr val="FFFFFF"/>
              </a:solidFill>
              <a:latin typeface="Helvetica Neue" pitchFamily="-106" charset="0"/>
              <a:sym typeface="Helvetica Neue" pitchFamily="-106" charset="0"/>
            </a:endParaRPr>
          </a:p>
        </p:txBody>
      </p:sp>
      <p:pic>
        <p:nvPicPr>
          <p:cNvPr id="2050" name="Picture 2" descr="C:\Users\Patti.TDN2K\Desktop\CHARTlogoinpng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0" y="6188583"/>
            <a:ext cx="685800" cy="593217"/>
          </a:xfrm>
          <a:prstGeom prst="rect">
            <a:avLst/>
          </a:prstGeom>
          <a:noFill/>
        </p:spPr>
      </p:pic>
      <p:pic>
        <p:nvPicPr>
          <p:cNvPr id="2051" name="Picture 3" descr="C:\Users\Patti.TDN2K\Desktop\PR-horiz-caption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248400"/>
            <a:ext cx="2286000" cy="50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Patti.TDN2K\Desktop\728A9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9144000" cy="1905000"/>
          </a:xfrm>
          <a:prstGeom prst="rect">
            <a:avLst/>
          </a:prstGeom>
          <a:solidFill>
            <a:schemeClr val="accent1">
              <a:lumMod val="75000"/>
              <a:alpha val="77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2014</a:t>
            </a:r>
            <a:r>
              <a:rPr lang="en-US" sz="2000" b="1" dirty="0">
                <a:ln>
                  <a:solidFill>
                    <a:schemeClr val="accent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Trends in Hospitality Training </a:t>
            </a:r>
          </a:p>
          <a:p>
            <a:pPr algn="ctr"/>
            <a:r>
              <a:rPr lang="en-US" sz="3200" b="1" dirty="0" smtClean="0">
                <a:ln>
                  <a:solidFill>
                    <a:schemeClr val="accent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&amp; Development Study</a:t>
            </a:r>
            <a:endParaRPr lang="en-US" sz="3200" b="1" dirty="0">
              <a:ln>
                <a:solidFill>
                  <a:schemeClr val="accent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5871990"/>
            <a:ext cx="8270913" cy="22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 People Report</a:t>
            </a:r>
          </a:p>
          <a:p>
            <a:pPr indent="3430588" algn="r">
              <a:spcBef>
                <a:spcPct val="0"/>
              </a:spcBef>
              <a:defRPr/>
            </a:pP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990600"/>
          <a:ext cx="8610599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Hourly Turnover Continues to Inch Up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7438" y="234239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2AACE2"/>
                </a:solidFill>
                <a:latin typeface="Century Gothic" pitchFamily="34" charset="0"/>
              </a:rPr>
              <a:t>Limited Service</a:t>
            </a:r>
            <a:endParaRPr lang="en-US" sz="2400" kern="0" dirty="0">
              <a:solidFill>
                <a:srgbClr val="2AACE2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038" y="2124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kern="0" dirty="0" smtClean="0">
                <a:solidFill>
                  <a:schemeClr val="bg1"/>
                </a:solidFill>
              </a:rPr>
              <a:t>66%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337" y="403170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2AACE2"/>
                </a:solidFill>
                <a:latin typeface="Century Gothic" pitchFamily="34" charset="0"/>
              </a:rPr>
              <a:t>Full Service</a:t>
            </a:r>
            <a:endParaRPr lang="en-US" sz="2000" kern="0" dirty="0">
              <a:solidFill>
                <a:srgbClr val="2AACE2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038" y="38010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kern="0" dirty="0" smtClean="0">
                <a:solidFill>
                  <a:schemeClr val="bg1"/>
                </a:solidFill>
              </a:rPr>
              <a:t>70%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769166"/>
            <a:ext cx="8534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 People Report</a:t>
            </a: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Restaurants Rely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Part-Time Employees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% of employees working less than 30 hours per week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74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889000"/>
          <a:ext cx="85344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6629400"/>
            <a:ext cx="8534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 People Report  - 2013 Health Care Survey presented by Castlight</a:t>
            </a:r>
          </a:p>
          <a:p>
            <a:pPr indent="3430588" algn="r">
              <a:spcBef>
                <a:spcPct val="0"/>
              </a:spcBef>
              <a:defRPr/>
            </a:pP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769166"/>
            <a:ext cx="8534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 People Report</a:t>
            </a: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Managing the Cost Increases of ACA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5679332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</a:t>
            </a:r>
            <a:r>
              <a:rPr lang="en-US" sz="1100" b="1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 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People Report</a:t>
            </a: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Restaurant Hourly New Hires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Age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- 2013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095500"/>
          <a:ext cx="8229601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48"/>
                <a:gridCol w="1785163"/>
                <a:gridCol w="1785163"/>
                <a:gridCol w="1945827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Segment</a:t>
                      </a:r>
                      <a:endParaRPr lang="en-US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25</a:t>
                      </a:r>
                      <a:r>
                        <a:rPr lang="en-US" sz="1600" baseline="30000" dirty="0" smtClean="0">
                          <a:solidFill>
                            <a:srgbClr val="0F4F7E"/>
                          </a:solidFill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rgbClr val="0F4F7E"/>
                          </a:solidFill>
                        </a:rPr>
                        <a:t> Percentile</a:t>
                      </a:r>
                      <a:endParaRPr lang="en-US" sz="16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Median</a:t>
                      </a:r>
                      <a:endParaRPr lang="en-US" sz="16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75</a:t>
                      </a:r>
                      <a:r>
                        <a:rPr lang="en-US" sz="1600" baseline="30000" dirty="0" smtClean="0">
                          <a:solidFill>
                            <a:srgbClr val="0F4F7E"/>
                          </a:solidFill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rgbClr val="0F4F7E"/>
                          </a:solidFill>
                        </a:rPr>
                        <a:t> Percentile</a:t>
                      </a:r>
                      <a:endParaRPr lang="en-US" sz="16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Quick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Service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18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Fast Casual / Family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Casual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Dining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22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Upscale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Casual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299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5679332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</a:t>
            </a:r>
            <a:r>
              <a:rPr lang="en-US" sz="1100" b="1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 </a:t>
            </a: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People Report</a:t>
            </a: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19100" y="1511300"/>
          <a:ext cx="8216899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Restaurant Hourly New Hires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Race / Ethnicity - 2013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99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Trends in Hospitality Training 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&amp; Development Study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2057400"/>
          <a:ext cx="822959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76"/>
                <a:gridCol w="1415642"/>
                <a:gridCol w="1415642"/>
                <a:gridCol w="1543049"/>
                <a:gridCol w="17034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of companies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 # of locations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# of hourly employees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# of unit level managers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Restaurants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44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4,187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365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Hotel &amp; Lodging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1,399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12,051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2,804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56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183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Profile of Participating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Companies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1" y="2057400"/>
          <a:ext cx="822959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76"/>
                <a:gridCol w="1415642"/>
                <a:gridCol w="1415642"/>
                <a:gridCol w="1543049"/>
                <a:gridCol w="17034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of companies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 # of locations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# of hourly employees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Avg.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# of unit level managers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Limited Service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347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5,128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527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Full Service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73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3,568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236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Both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--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Participating Restaurants by Segment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Training Spending and Budgets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43840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ACE2"/>
                </a:solidFill>
              </a:rPr>
              <a:t>Training Budget 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(Excluding Salaries) </a:t>
            </a:r>
          </a:p>
          <a:p>
            <a:r>
              <a:rPr lang="en-US" b="1" dirty="0" smtClean="0">
                <a:solidFill>
                  <a:srgbClr val="2AACE2"/>
                </a:solidFill>
              </a:rPr>
              <a:t>as Percentage of Sales</a:t>
            </a:r>
            <a:endParaRPr lang="en-US" b="1" dirty="0">
              <a:solidFill>
                <a:srgbClr val="2AAC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362200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1.0%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(Median)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relationship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found between size of company in sales and relative size of training budget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44500" y="5257800"/>
            <a:ext cx="1892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entury Gothic" pitchFamily="34" charset="0"/>
              </a:rPr>
              <a:t>Human Capital</a:t>
            </a:r>
          </a:p>
          <a:p>
            <a:r>
              <a:rPr lang="en-US" dirty="0">
                <a:solidFill>
                  <a:srgbClr val="FFFFFF"/>
                </a:solidFill>
                <a:latin typeface="Century Gothic" pitchFamily="34" charset="0"/>
              </a:rPr>
              <a:t>Performance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610350" y="5257800"/>
            <a:ext cx="2076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entury Gothic" pitchFamily="34" charset="0"/>
              </a:rPr>
              <a:t>Financial Capital</a:t>
            </a:r>
          </a:p>
          <a:p>
            <a:r>
              <a:rPr lang="en-US" dirty="0">
                <a:solidFill>
                  <a:srgbClr val="FFFFFF"/>
                </a:solidFill>
                <a:latin typeface="Century Gothic" pitchFamily="34" charset="0"/>
              </a:rPr>
              <a:t>Performance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82975" y="5257800"/>
            <a:ext cx="215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entury Gothic" pitchFamily="34" charset="0"/>
              </a:rPr>
              <a:t>Brand Experience</a:t>
            </a:r>
          </a:p>
        </p:txBody>
      </p:sp>
      <p:pic>
        <p:nvPicPr>
          <p:cNvPr id="20" name="Picture 19" descr="wbs-inverse-squ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429000"/>
            <a:ext cx="1640541" cy="1640541"/>
          </a:xfrm>
          <a:prstGeom prst="rect">
            <a:avLst/>
          </a:prstGeom>
        </p:spPr>
      </p:pic>
      <p:pic>
        <p:nvPicPr>
          <p:cNvPr id="22" name="Picture 21" descr="pr-filled-squ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429000"/>
            <a:ext cx="1600200" cy="1600200"/>
          </a:xfrm>
          <a:prstGeom prst="rect">
            <a:avLst/>
          </a:prstGeom>
        </p:spPr>
      </p:pic>
      <p:pic>
        <p:nvPicPr>
          <p:cNvPr id="23" name="Picture 22" descr="bbi-filled-squa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3429000"/>
            <a:ext cx="1600200" cy="1600200"/>
          </a:xfrm>
          <a:prstGeom prst="rect">
            <a:avLst/>
          </a:prstGeom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81000" y="2572062"/>
            <a:ext cx="8305800" cy="3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0" tIns="45536" rIns="91070" bIns="45536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30,000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+ Restaurants  |  1 Million Employees  |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$40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Billion Sales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33600" y="612297"/>
            <a:ext cx="4724400" cy="14527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Training Budget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44780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 Training Budget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90500" y="1600200"/>
          <a:ext cx="8763000" cy="42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&amp; Lodging – Training Expense Increasing Slightly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2452828"/>
              </p:ext>
            </p:extLst>
          </p:nvPr>
        </p:nvGraphicFramePr>
        <p:xfrm>
          <a:off x="571500" y="16002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843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Restaurants– Training Expense Growing More Significantly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2320357"/>
              </p:ext>
            </p:extLst>
          </p:nvPr>
        </p:nvGraphicFramePr>
        <p:xfrm>
          <a:off x="647700" y="1219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118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 - Training Expense Growth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% of companies with growing training expense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9812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118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66700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The Training Function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&amp; Lodging – Number of People in Training Department Stabilizing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4174179"/>
              </p:ext>
            </p:extLst>
          </p:nvPr>
        </p:nvGraphicFramePr>
        <p:xfrm>
          <a:off x="419100" y="1676400"/>
          <a:ext cx="830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66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Restaurants–Still Showing Some Growth in Number of People in Training Department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594391"/>
              </p:ext>
            </p:extLst>
          </p:nvPr>
        </p:nvGraphicFramePr>
        <p:xfrm>
          <a:off x="381000" y="1752600"/>
          <a:ext cx="838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45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Typically Reports to Operations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% of companies by who training reports to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2525406"/>
              </p:ext>
            </p:extLst>
          </p:nvPr>
        </p:nvGraphicFramePr>
        <p:xfrm>
          <a:off x="609600" y="12954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73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u="sng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Discussion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The Training Department: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Spending and Reporting Relationships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97180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The Big Picture – State of the Restaurant Industry</a:t>
            </a:r>
            <a:endParaRPr lang="en-US" sz="3100" spc="-150" dirty="0">
              <a:solidFill>
                <a:srgbClr val="86B02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66700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Training Practices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Service Restaurants Target Almost 50% More Employees Per Trainer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1680171"/>
              </p:ext>
            </p:extLst>
          </p:nvPr>
        </p:nvGraphicFramePr>
        <p:xfrm>
          <a:off x="1333500" y="2133600"/>
          <a:ext cx="6477000" cy="380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5240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number of FTE unit level employees per FTE unit level trainer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Trainers Needed Per New Unit Opening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5079576"/>
              </p:ext>
            </p:extLst>
          </p:nvPr>
        </p:nvGraphicFramePr>
        <p:xfrm>
          <a:off x="571500" y="12954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667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Trainers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Dollars Allocated To Training Certified Trainers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316480"/>
          <a:ext cx="6096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% of Training Dollars</a:t>
                      </a:r>
                      <a:endParaRPr lang="en-US" sz="16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Hotel &amp; Lodging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Restaurants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Limited Service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Full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Service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Pays To Train The Trainers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Unit level hourly turnover by % of budget spent on </a:t>
            </a:r>
            <a:b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training certified trainers</a:t>
            </a: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7525100"/>
              </p:ext>
            </p:extLst>
          </p:nvPr>
        </p:nvGraphicFramePr>
        <p:xfrm>
          <a:off x="838200" y="1905000"/>
          <a:ext cx="7772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796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1058247"/>
              </p:ext>
            </p:extLst>
          </p:nvPr>
        </p:nvGraphicFramePr>
        <p:xfrm>
          <a:off x="228600" y="15240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Most of the Training Time Offered to Unit Level Hourly Employees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(except in Limited Service Restaurants)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Training Hours Offered Annually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 relationship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could be found between MIT training hours and management turnover based on sample available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0100" y="1371600"/>
          <a:ext cx="75438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14859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F4F7E"/>
                          </a:solidFill>
                        </a:rPr>
                        <a:t>Position</a:t>
                      </a: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F4F7E"/>
                          </a:solidFill>
                        </a:rPr>
                        <a:t>Average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F4F7E"/>
                          </a:solidFill>
                        </a:rPr>
                        <a:t># of hours</a:t>
                      </a:r>
                      <a:endParaRPr lang="en-US" sz="1400" b="1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F4F7E"/>
                          </a:solidFill>
                        </a:rPr>
                        <a:t>Training hours as % of MIT training</a:t>
                      </a:r>
                      <a:endParaRPr lang="en-US" sz="1400" b="1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Managers in Training (MIT)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338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100%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Franchisee Operator Program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36%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Unit Level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Hourly Employees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62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18%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Veteran Managers at GM Level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55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Multi-Unit Managers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Veteran Managers at Assistant Mgr. Level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44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Department Managers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Other Salaried Management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9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Trains Unit Level Hourly Employees?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7776800"/>
              </p:ext>
            </p:extLst>
          </p:nvPr>
        </p:nvGraphicFramePr>
        <p:xfrm>
          <a:off x="457200" y="1143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59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Orientations Conducted for New Hourly Employees?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19100" y="12192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59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251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Median number of hours offered</a:t>
            </a:r>
            <a:endParaRPr lang="en-US" dirty="0">
              <a:solidFill>
                <a:srgbClr val="2AAC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1873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3.5 hours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03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Most frequent response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20% </a:t>
            </a:r>
            <a:r>
              <a:rPr lang="en-US" dirty="0" smtClean="0">
                <a:solidFill>
                  <a:srgbClr val="2AACE2"/>
                </a:solidFill>
              </a:rPr>
              <a:t>of companies)</a:t>
            </a:r>
            <a:endParaRPr lang="en-US" dirty="0">
              <a:solidFill>
                <a:srgbClr val="2AACE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83283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2 hours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Hourly Employee Orientation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228600" y="326461"/>
            <a:ext cx="937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Restaurant Industry Sales Performance</a:t>
            </a:r>
            <a:endParaRPr lang="en-US" sz="4000" spc="-150" dirty="0">
              <a:solidFill>
                <a:srgbClr val="86B02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871990"/>
            <a:ext cx="8270913" cy="22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3430588" algn="r">
              <a:spcBef>
                <a:spcPct val="0"/>
              </a:spcBef>
              <a:defRPr/>
            </a:pP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cs typeface="Calibri" pitchFamily="34" charset="0"/>
              </a:rPr>
              <a:t>Source:  Black Box Intelligence</a:t>
            </a:r>
          </a:p>
          <a:p>
            <a:pPr indent="3430588" algn="r">
              <a:spcBef>
                <a:spcPct val="0"/>
              </a:spcBef>
              <a:defRPr/>
            </a:pPr>
            <a:endParaRPr lang="en-US" sz="1100" dirty="0">
              <a:solidFill>
                <a:prstClr val="white">
                  <a:lumMod val="65000"/>
                </a:prstClr>
              </a:solidFill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143000"/>
          <a:ext cx="853440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Hourly Employee Orientation and Turnover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430547" y="1949570"/>
          <a:ext cx="65532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2286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Hourly Employee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Turnover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895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Hourly Employee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Turnover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New Hires Trained?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% of training provided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3997641"/>
              </p:ext>
            </p:extLst>
          </p:nvPr>
        </p:nvGraphicFramePr>
        <p:xfrm>
          <a:off x="457200" y="1447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406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 - Weeks of New Employee OJT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6900" y="2423160"/>
          <a:ext cx="5410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F4F7E"/>
                          </a:solidFill>
                        </a:rPr>
                        <a:t>Position</a:t>
                      </a: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4F7E"/>
                          </a:solidFill>
                        </a:rPr>
                        <a:t>OJT Weeks</a:t>
                      </a:r>
                      <a:endParaRPr lang="en-US" sz="1600" b="1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Front-of-house Hourly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Back-of-house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Hourly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Assistant Manager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Kitchen Manager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General Manager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u="sng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Discussion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Training Practices: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Orientation and Training the Trainer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667000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Training Delivery and Content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438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Of companies create all training content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internally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090" y="2286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49%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191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Of companies create training content both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internally and externally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090" y="4114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51%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Content Creation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common to contract outside services for training department projects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514600"/>
          <a:ext cx="6096001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1"/>
              </a:tblGrid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4F7E"/>
                          </a:solidFill>
                        </a:rPr>
                        <a:t>% of companies that employ outside services</a:t>
                      </a:r>
                      <a:endParaRPr lang="en-US" sz="1600" b="1" dirty="0">
                        <a:solidFill>
                          <a:srgbClr val="0F4F7E"/>
                        </a:solidFill>
                      </a:endParaRPr>
                    </a:p>
                  </a:txBody>
                  <a:tcPr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Hotel &amp; Lodging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73%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Restaurants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45%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Limited Service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40%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 Full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Service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50%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69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1485037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Percentage of training budget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spent on external resources </a:t>
            </a:r>
            <a:r>
              <a:rPr lang="en-US" dirty="0" smtClean="0">
                <a:solidFill>
                  <a:srgbClr val="2AACE2"/>
                </a:solidFill>
              </a:rPr>
              <a:t>in 2013</a:t>
            </a:r>
            <a:endParaRPr lang="en-US" dirty="0">
              <a:solidFill>
                <a:srgbClr val="2AAC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090" y="15150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11%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276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Percentage of companies that said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expenditure increased </a:t>
            </a:r>
            <a:r>
              <a:rPr lang="en-US" dirty="0" smtClean="0">
                <a:solidFill>
                  <a:srgbClr val="2AACE2"/>
                </a:solidFill>
              </a:rPr>
              <a:t>compared with 2012</a:t>
            </a:r>
            <a:endParaRPr lang="en-US" dirty="0">
              <a:solidFill>
                <a:srgbClr val="2AACE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090" y="3276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51%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9301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ACE2"/>
                </a:solidFill>
              </a:rPr>
              <a:t>Percentage of companies that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expect this expense to increase </a:t>
            </a:r>
            <a:r>
              <a:rPr lang="en-US" dirty="0" smtClean="0">
                <a:solidFill>
                  <a:srgbClr val="2AACE2"/>
                </a:solidFill>
              </a:rPr>
              <a:t>in 2014</a:t>
            </a:r>
            <a:endParaRPr lang="en-US" dirty="0">
              <a:solidFill>
                <a:srgbClr val="2AACE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090" y="49440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40%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Resources Usage Growing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2510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Hotel &amp; Lodging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76065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73%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505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Limited Service Restaurants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890" y="3276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81%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029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Full Service Restaurants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800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48%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035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Training</a:t>
            </a:r>
          </a:p>
          <a:p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% of companies providing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035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Training On the Rise</a:t>
            </a:r>
          </a:p>
          <a:p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% of companies reporting increase in use for 2014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9800967"/>
              </p:ext>
            </p:extLst>
          </p:nvPr>
        </p:nvGraphicFramePr>
        <p:xfrm>
          <a:off x="723900" y="16002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12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65100" y="800100"/>
          <a:ext cx="8813800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81200" y="56388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430588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Source: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Black Box Intelligence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Tung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fontAlgn="base">
              <a:spcBef>
                <a:spcPct val="0"/>
              </a:spcBef>
              <a:spcAft>
                <a:spcPct val="0"/>
              </a:spcAft>
            </a:pPr>
            <a:r>
              <a:rPr lang="en-US" sz="3400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unga" pitchFamily="34" charset="0"/>
              </a:rPr>
              <a:t>Comp Sales and Traffic by Region, </a:t>
            </a:r>
            <a:r>
              <a:rPr lang="en-US" sz="3400" spc="-150" dirty="0" smtClean="0">
                <a:solidFill>
                  <a:srgbClr val="7FB842"/>
                </a:solidFill>
                <a:latin typeface="Century Gothic" pitchFamily="34" charset="0"/>
                <a:cs typeface="Tunga" pitchFamily="34" charset="0"/>
              </a:rPr>
              <a:t>June YTD</a:t>
            </a:r>
            <a:endParaRPr lang="en-US" sz="3400" spc="-150" dirty="0">
              <a:solidFill>
                <a:srgbClr val="7FB842"/>
              </a:solidFill>
              <a:latin typeface="Century Gothic" pitchFamily="34" charset="0"/>
              <a:cs typeface="Tung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035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– Primary Uses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7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76475" y="1905000"/>
            <a:ext cx="45910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AACE2"/>
                </a:solidFill>
              </a:rPr>
              <a:t>Knowledge leveling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AC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AACE2"/>
                </a:solidFill>
              </a:rPr>
              <a:t>Validation /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AACE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AACE2"/>
                </a:solidFill>
              </a:rPr>
              <a:t>Compliance </a:t>
            </a:r>
            <a:endParaRPr lang="en-US" sz="2800" dirty="0" smtClean="0">
              <a:solidFill>
                <a:srgbClr val="2AACE2"/>
              </a:solidFill>
            </a:endParaRPr>
          </a:p>
          <a:p>
            <a:pPr marL="285750" indent="-285750"/>
            <a:r>
              <a:rPr lang="en-US" sz="2800" dirty="0" smtClean="0">
                <a:solidFill>
                  <a:srgbClr val="2AACE2"/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Food Safety,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Allergens, Alcohol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Harassment Prevention, etc.)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71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We Spending Our Time?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% of training time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702632"/>
              </p:ext>
            </p:extLst>
          </p:nvPr>
        </p:nvGraphicFramePr>
        <p:xfrm>
          <a:off x="609600" y="1447800"/>
          <a:ext cx="80772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9050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Unit Level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Hourly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Employees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F4F7E"/>
                          </a:solidFill>
                        </a:rPr>
                        <a:t>Unit</a:t>
                      </a:r>
                      <a:r>
                        <a:rPr lang="en-US" sz="1400" baseline="0" dirty="0" smtClean="0">
                          <a:solidFill>
                            <a:srgbClr val="0F4F7E"/>
                          </a:solidFill>
                        </a:rPr>
                        <a:t> Level Management</a:t>
                      </a:r>
                      <a:endParaRPr lang="en-US" sz="14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Basic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Job Skills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Customer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Service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Culinary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Food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Safety/Sanitation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Compliance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 OSHA, Fire Prevention,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Safety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HR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Programs - Diversity, Harassment, etc.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Interpersonal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 - Conflict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Mgmt. Teamwork,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Leadership/Executive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Development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Supervisory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 - Interviewing, Coaching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F4F7E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Financial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Management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0" marR="0" marT="0" marB="0"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99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035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4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</a:t>
            </a:r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</a:p>
          <a:p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% of companies that offers training materials in Spanish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510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Hotel &amp; Lodging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752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70%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505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Limited Service Restaurants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3890" y="326854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70%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AACE2"/>
                </a:solidFill>
              </a:rPr>
              <a:t>Full Service Restaurants</a:t>
            </a:r>
            <a:endParaRPr lang="en-US" sz="2400" dirty="0">
              <a:solidFill>
                <a:srgbClr val="2AACE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79254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53%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035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870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of Bilingual Training: BOH</a:t>
            </a:r>
          </a:p>
          <a:p>
            <a:r>
              <a:rPr lang="en-US" sz="2500" dirty="0" smtClean="0">
                <a:solidFill>
                  <a:schemeClr val="bg1">
                    <a:lumMod val="65000"/>
                  </a:schemeClr>
                </a:solidFill>
              </a:rPr>
              <a:t>% of companies of those that offer bilingual materials</a:t>
            </a:r>
            <a:endParaRPr lang="en-US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7505194"/>
              </p:ext>
            </p:extLst>
          </p:nvPr>
        </p:nvGraphicFramePr>
        <p:xfrm>
          <a:off x="419100" y="14478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432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2672823"/>
              </p:ext>
            </p:extLst>
          </p:nvPr>
        </p:nvGraphicFramePr>
        <p:xfrm>
          <a:off x="685800" y="1752600"/>
          <a:ext cx="7772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Ongoing Training: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Food Safety / Sanitation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 of companies that offer training every 3 months or more frequently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672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622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u="sng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Discussion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Training  Delivery: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E-Learning and Developing Softer Skills for 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Unit Level Hourly Employees</a:t>
            </a:r>
            <a:endParaRPr lang="en-US" sz="3100" spc="-15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9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Insights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Multi-unit managers: area of opportunity regarding training time allocation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Training department is now more likely to report to operations or the President/CEO, as compared to reporting to HR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It pays to train the trainer in terms of decreasing unit level turnover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It pays to invest in orientation; helps reduce turnover through early engagement of new employees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Insights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Usage of external resources is on the rise as trainers continue to do more with less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Delivery via e-learning is on the rise and is particularly effective in the areas of knowledge leveling, validation, and compliance topics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Soft-skills training for unit level hourly employees is an area of opportunity.</a:t>
            </a:r>
          </a:p>
        </p:txBody>
      </p:sp>
    </p:spTree>
    <p:extLst>
      <p:ext uri="{BB962C8B-B14F-4D97-AF65-F5344CB8AC3E}">
        <p14:creationId xmlns:p14="http://schemas.microsoft.com/office/powerpoint/2010/main" xmlns="" val="1039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Trends in Hospitality Training 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spc="-150" dirty="0" smtClea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" pitchFamily="34" charset="0"/>
              </a:rPr>
              <a:t>&amp; Development Study</a:t>
            </a:r>
          </a:p>
          <a:p>
            <a:pPr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Results Publication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31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In depth report available to all CHART members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Additional information beyond this presentation: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Training department salaries and target bonuses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Employee engagement surveys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Greater detail on training content delivery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Available in August</a:t>
            </a:r>
          </a:p>
        </p:txBody>
      </p:sp>
    </p:spTree>
    <p:extLst>
      <p:ext uri="{BB962C8B-B14F-4D97-AF65-F5344CB8AC3E}">
        <p14:creationId xmlns:p14="http://schemas.microsoft.com/office/powerpoint/2010/main" xmlns="" val="1039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56388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430588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Source: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Black</a:t>
            </a:r>
            <a:r>
              <a:rPr kumimoji="0" lang="en-US" sz="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Box Intelligence – Market Share Report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Tung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0701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3.6%</a:t>
            </a:r>
            <a:endParaRPr lang="en-US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941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1.5%</a:t>
            </a:r>
            <a:endParaRPr lang="en-US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2298700"/>
            <a:ext cx="4191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01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150" dirty="0" smtClean="0">
                <a:solidFill>
                  <a:srgbClr val="2AACE2"/>
                </a:solidFill>
                <a:latin typeface="Century Gothic" pitchFamily="34" charset="0"/>
                <a:cs typeface="Tunga" pitchFamily="34" charset="0"/>
              </a:rPr>
              <a:t>Total sales growth</a:t>
            </a:r>
            <a:endParaRPr lang="en-US" sz="2400" spc="-150" dirty="0">
              <a:solidFill>
                <a:srgbClr val="2AACE2"/>
              </a:solidFill>
              <a:latin typeface="Century Gothic" pitchFamily="34" charset="0"/>
              <a:cs typeface="Tung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4300" y="3822700"/>
            <a:ext cx="4191000" cy="44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01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150" dirty="0" smtClean="0">
                <a:solidFill>
                  <a:srgbClr val="2AACE2"/>
                </a:solidFill>
                <a:latin typeface="Century Gothic" pitchFamily="34" charset="0"/>
                <a:cs typeface="Tunga" pitchFamily="34" charset="0"/>
              </a:rPr>
              <a:t>Restaurant unit growth</a:t>
            </a:r>
            <a:endParaRPr lang="en-US" sz="2400" spc="-150" dirty="0">
              <a:solidFill>
                <a:srgbClr val="2AACE2"/>
              </a:solidFill>
              <a:latin typeface="Century Gothic" pitchFamily="34" charset="0"/>
              <a:cs typeface="Tung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Fueling the Growth</a:t>
            </a:r>
            <a:r>
              <a:rPr kumimoji="0" lang="en-US" sz="4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the Industry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Q4 2013 – YOY Growth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9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56388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430588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Source: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Black</a:t>
            </a:r>
            <a:r>
              <a:rPr kumimoji="0" lang="en-US" sz="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Box Intelligence – Market Share Report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Tung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85900" y="1981200"/>
          <a:ext cx="6172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Segment</a:t>
                      </a:r>
                      <a:endParaRPr lang="en-US" sz="20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F4F7E"/>
                          </a:solidFill>
                        </a:rPr>
                        <a:t>Unit Growth</a:t>
                      </a:r>
                      <a:endParaRPr lang="en-US" sz="1600" dirty="0">
                        <a:solidFill>
                          <a:srgbClr val="0F4F7E"/>
                        </a:solidFill>
                      </a:endParaRPr>
                    </a:p>
                  </a:txBody>
                  <a:tcPr anchor="ctr">
                    <a:solidFill>
                      <a:srgbClr val="2AACE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Quick Service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1.1%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Fast Casual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7.7%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Family Dining</a:t>
                      </a: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0.6%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Casual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Dining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1.8%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Upscale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Casual / Fine Dining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3.4%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F4F7E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 Growth by Segment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9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56388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3430588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Source: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unga" pitchFamily="34" charset="0"/>
              </a:rPr>
              <a:t> American Hotel and Lodging Association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Tung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86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</a:rPr>
              <a:t>5.4%</a:t>
            </a:r>
            <a:endParaRPr lang="en-US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115270"/>
            <a:ext cx="4191000" cy="44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01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150" dirty="0" smtClean="0">
                <a:solidFill>
                  <a:srgbClr val="2AACE2"/>
                </a:solidFill>
                <a:latin typeface="Century Gothic" pitchFamily="34" charset="0"/>
                <a:cs typeface="Tunga" pitchFamily="34" charset="0"/>
              </a:rPr>
              <a:t>Total  revenue growth</a:t>
            </a:r>
            <a:endParaRPr lang="en-US" sz="2400" spc="-150" dirty="0">
              <a:solidFill>
                <a:srgbClr val="2AACE2"/>
              </a:solidFill>
              <a:latin typeface="Century Gothic" pitchFamily="34" charset="0"/>
              <a:cs typeface="Tung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Hotel Industry Revenue Growth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9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16185" y="35623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21471"/>
            <a:ext cx="20574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85" y="2702671"/>
            <a:ext cx="4185776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32"/>
          <a:stretch>
            <a:fillRect/>
          </a:stretch>
        </p:blipFill>
        <p:spPr>
          <a:xfrm>
            <a:off x="6402185" y="721471"/>
            <a:ext cx="1449185" cy="1852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89"/>
          <a:stretch/>
        </p:blipFill>
        <p:spPr>
          <a:xfrm>
            <a:off x="3658985" y="721471"/>
            <a:ext cx="2613270" cy="185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3617071"/>
            <a:ext cx="2040239" cy="183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2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1220</Words>
  <Application>Microsoft Office PowerPoint</Application>
  <PresentationFormat>On-screen Show (4:3)</PresentationFormat>
  <Paragraphs>392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Distribution of Training Budget</vt:lpstr>
      <vt:lpstr>Distribution of  Restaurant Training Budget</vt:lpstr>
      <vt:lpstr>Hotel &amp; Lodging – Training Expense Increasing Slightly</vt:lpstr>
      <vt:lpstr>Restaurants– Training Expense Growing More Significantly</vt:lpstr>
      <vt:lpstr>Restaurants - Training Expense Growth % of companies with growing training expense</vt:lpstr>
      <vt:lpstr>Slide 25</vt:lpstr>
      <vt:lpstr>Hotel &amp; Lodging – Number of People in Training Department Stabilizing</vt:lpstr>
      <vt:lpstr>Restaurants–Still Showing Some Growth in Number of People in Training Department</vt:lpstr>
      <vt:lpstr>Training Typically Reports to Operations % of companies by who training reports to</vt:lpstr>
      <vt:lpstr>Slide 29</vt:lpstr>
      <vt:lpstr>Slide 30</vt:lpstr>
      <vt:lpstr>Limited Service Restaurants Target Almost 50% More Employees Per Trainer</vt:lpstr>
      <vt:lpstr>Trainers Needed Per New Unit Opening</vt:lpstr>
      <vt:lpstr>Training The Trainers Dollars Allocated To Training Certified Trainers</vt:lpstr>
      <vt:lpstr>It Pays To Train The Trainers Unit level hourly turnover by % of budget spent on  training certified trainers</vt:lpstr>
      <vt:lpstr>Slide 35</vt:lpstr>
      <vt:lpstr>Training Hours Offered Annually</vt:lpstr>
      <vt:lpstr>Slide 37</vt:lpstr>
      <vt:lpstr>Slide 38</vt:lpstr>
      <vt:lpstr>Slide 39</vt:lpstr>
      <vt:lpstr>Slide 40</vt:lpstr>
      <vt:lpstr>How Are New Hires Trained? % of training provided</vt:lpstr>
      <vt:lpstr>Restaurants - Weeks of New Employee OJT</vt:lpstr>
      <vt:lpstr>Slide 43</vt:lpstr>
      <vt:lpstr>Slide 44</vt:lpstr>
      <vt:lpstr>Slide 45</vt:lpstr>
      <vt:lpstr>It is common to contract outside services for training department projects</vt:lpstr>
      <vt:lpstr>Slide 47</vt:lpstr>
      <vt:lpstr>Slide 48</vt:lpstr>
      <vt:lpstr>Slide 49</vt:lpstr>
      <vt:lpstr>Slide 50</vt:lpstr>
      <vt:lpstr>How Are We Spending Our Time? % of training time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TDn2K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Atkinson</dc:creator>
  <cp:lastModifiedBy>The Marovec Family</cp:lastModifiedBy>
  <cp:revision>213</cp:revision>
  <dcterms:created xsi:type="dcterms:W3CDTF">2014-07-10T17:46:50Z</dcterms:created>
  <dcterms:modified xsi:type="dcterms:W3CDTF">2014-07-29T15:07:48Z</dcterms:modified>
</cp:coreProperties>
</file>